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8"/>
  </p:notesMasterIdLst>
  <p:sldIdLst>
    <p:sldId id="256" r:id="rId2"/>
    <p:sldId id="260" r:id="rId3"/>
    <p:sldId id="263" r:id="rId4"/>
    <p:sldId id="348" r:id="rId5"/>
    <p:sldId id="349" r:id="rId6"/>
    <p:sldId id="350" r:id="rId7"/>
    <p:sldId id="419" r:id="rId8"/>
    <p:sldId id="418" r:id="rId9"/>
    <p:sldId id="361" r:id="rId10"/>
    <p:sldId id="434" r:id="rId11"/>
    <p:sldId id="438" r:id="rId12"/>
    <p:sldId id="330" r:id="rId13"/>
    <p:sldId id="346" r:id="rId14"/>
    <p:sldId id="347" r:id="rId15"/>
    <p:sldId id="365" r:id="rId16"/>
    <p:sldId id="328" r:id="rId17"/>
    <p:sldId id="271" r:id="rId18"/>
    <p:sldId id="366" r:id="rId19"/>
    <p:sldId id="389" r:id="rId20"/>
    <p:sldId id="368" r:id="rId21"/>
    <p:sldId id="369" r:id="rId22"/>
    <p:sldId id="391" r:id="rId23"/>
    <p:sldId id="370" r:id="rId24"/>
    <p:sldId id="371" r:id="rId25"/>
    <p:sldId id="392" r:id="rId26"/>
    <p:sldId id="403" r:id="rId27"/>
    <p:sldId id="373" r:id="rId28"/>
    <p:sldId id="868" r:id="rId29"/>
    <p:sldId id="394" r:id="rId30"/>
    <p:sldId id="395" r:id="rId31"/>
    <p:sldId id="396" r:id="rId32"/>
    <p:sldId id="376" r:id="rId33"/>
    <p:sldId id="377" r:id="rId34"/>
    <p:sldId id="378" r:id="rId35"/>
    <p:sldId id="379" r:id="rId36"/>
    <p:sldId id="380" r:id="rId37"/>
    <p:sldId id="397" r:id="rId38"/>
    <p:sldId id="303" r:id="rId39"/>
    <p:sldId id="302" r:id="rId40"/>
    <p:sldId id="411" r:id="rId41"/>
    <p:sldId id="427" r:id="rId42"/>
    <p:sldId id="405" r:id="rId43"/>
    <p:sldId id="440" r:id="rId44"/>
    <p:sldId id="414" r:id="rId45"/>
    <p:sldId id="415" r:id="rId46"/>
    <p:sldId id="441" r:id="rId47"/>
    <p:sldId id="442" r:id="rId48"/>
    <p:sldId id="870" r:id="rId49"/>
    <p:sldId id="416" r:id="rId50"/>
    <p:sldId id="400" r:id="rId51"/>
    <p:sldId id="439" r:id="rId52"/>
    <p:sldId id="401" r:id="rId53"/>
    <p:sldId id="399" r:id="rId54"/>
    <p:sldId id="386" r:id="rId55"/>
    <p:sldId id="387" r:id="rId56"/>
    <p:sldId id="388" r:id="rId57"/>
    <p:sldId id="867" r:id="rId58"/>
    <p:sldId id="406" r:id="rId59"/>
    <p:sldId id="408" r:id="rId60"/>
    <p:sldId id="407" r:id="rId61"/>
    <p:sldId id="404" r:id="rId62"/>
    <p:sldId id="428" r:id="rId63"/>
    <p:sldId id="429" r:id="rId64"/>
    <p:sldId id="430" r:id="rId65"/>
    <p:sldId id="431" r:id="rId66"/>
    <p:sldId id="432"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2" autoAdjust="0"/>
    <p:restoredTop sz="94660"/>
  </p:normalViewPr>
  <p:slideViewPr>
    <p:cSldViewPr snapToGrid="0">
      <p:cViewPr varScale="1">
        <p:scale>
          <a:sx n="123" d="100"/>
          <a:sy n="123" d="100"/>
        </p:scale>
        <p:origin x="3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E6578-9940-49BE-9E1E-9B9A06FA312C}" type="datetimeFigureOut">
              <a:rPr lang="de-DE" smtClean="0"/>
              <a:t>20.06.25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B4C3A-E731-4EF5-8E15-B3CE2239F41E}" type="slidenum">
              <a:rPr lang="de-DE" smtClean="0"/>
              <a:t>‹Nr.›</a:t>
            </a:fld>
            <a:endParaRPr lang="de-DE"/>
          </a:p>
        </p:txBody>
      </p:sp>
    </p:spTree>
    <p:extLst>
      <p:ext uri="{BB962C8B-B14F-4D97-AF65-F5344CB8AC3E}">
        <p14:creationId xmlns:p14="http://schemas.microsoft.com/office/powerpoint/2010/main" val="336242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0B44A4-91F2-46AF-AF75-722C7214C4D5}" type="slidenum">
              <a:rPr lang="de-DE" altLang="de-DE" smtClean="0"/>
              <a:pPr/>
              <a:t>10</a:t>
            </a:fld>
            <a:endParaRPr lang="de-DE" altLang="de-DE"/>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95454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45</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73510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s-IS" altLang="is-IS"/>
              <a:t>Mikilvægast – orð barnsins notuð og þeirra sýn á hlutinn</a:t>
            </a:r>
          </a:p>
          <a:p>
            <a:r>
              <a:rPr lang="is-IS" altLang="is-IS"/>
              <a:t>Issues: developmentally/ culturally influenced</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6DF342-F83A-42FA-8F86-A3C97685CFBE}" type="slidenum">
              <a:rPr lang="is-IS" altLang="is-IS" sz="1200" smtClean="0"/>
              <a:pPr/>
              <a:t>46</a:t>
            </a:fld>
            <a:endParaRPr lang="is-IS" altLang="is-IS" sz="1200"/>
          </a:p>
        </p:txBody>
      </p:sp>
    </p:spTree>
    <p:extLst>
      <p:ext uri="{BB962C8B-B14F-4D97-AF65-F5344CB8AC3E}">
        <p14:creationId xmlns:p14="http://schemas.microsoft.com/office/powerpoint/2010/main" val="2603694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s-IS" altLang="is-IS"/>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6523D96-EDF6-443C-AAEB-A560EDCE1E61}" type="slidenum">
              <a:rPr lang="en-GB" altLang="is-IS" sz="1200" smtClean="0"/>
              <a:pPr/>
              <a:t>47</a:t>
            </a:fld>
            <a:endParaRPr lang="en-GB" altLang="is-IS" sz="1200"/>
          </a:p>
        </p:txBody>
      </p:sp>
    </p:spTree>
    <p:extLst>
      <p:ext uri="{BB962C8B-B14F-4D97-AF65-F5344CB8AC3E}">
        <p14:creationId xmlns:p14="http://schemas.microsoft.com/office/powerpoint/2010/main" val="1716095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s-IS" altLang="is-IS"/>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6523D96-EDF6-443C-AAEB-A560EDCE1E61}" type="slidenum">
              <a:rPr lang="en-GB" altLang="is-IS" sz="1200" smtClean="0"/>
              <a:pPr/>
              <a:t>48</a:t>
            </a:fld>
            <a:endParaRPr lang="en-GB" altLang="is-IS" sz="1200"/>
          </a:p>
        </p:txBody>
      </p:sp>
    </p:spTree>
    <p:extLst>
      <p:ext uri="{BB962C8B-B14F-4D97-AF65-F5344CB8AC3E}">
        <p14:creationId xmlns:p14="http://schemas.microsoft.com/office/powerpoint/2010/main" val="2384837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49</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903102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50</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653517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51</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906854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52</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87236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53</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5139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26</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17940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29</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3933432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30</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63803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31</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96502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37</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19232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40</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55535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41</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3879660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F7C63-71B3-4AF9-9E1B-BBC7F2DF8B80}" type="slidenum">
              <a:rPr lang="de-DE" altLang="de-DE" smtClean="0">
                <a:solidFill>
                  <a:prstClr val="black"/>
                </a:solidFill>
                <a:latin typeface="Arial" panose="020B0604020202020204" pitchFamily="34" charset="0"/>
              </a:rPr>
              <a:pPr>
                <a:spcBef>
                  <a:spcPct val="0"/>
                </a:spcBef>
              </a:pPr>
              <a:t>44</a:t>
            </a:fld>
            <a:endParaRPr lang="de-DE" altLang="de-DE">
              <a:solidFill>
                <a:prstClr val="black"/>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49721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e-DE"/>
              <a:t>Titelmasterformat durch Klicken bearbeiten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e-DE"/>
              <a:t>Titelmasterformat durch Klicken bearbeiten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5A61015F-7CC6-4D0A-9D87-873EA4C304CC}" type="datetimeFigureOut">
              <a:rPr lang="en-US" dirty="0"/>
              <a:t>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024128" y="2967788"/>
            <a:ext cx="4754880" cy="334157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e-DE"/>
              <a:t>Textmasterformat bearbeiten</a:t>
            </a:r>
          </a:p>
        </p:txBody>
      </p:sp>
      <p:sp>
        <p:nvSpPr>
          <p:cNvPr id="6" name="Content Placeholder 5"/>
          <p:cNvSpPr>
            <a:spLocks noGrp="1"/>
          </p:cNvSpPr>
          <p:nvPr>
            <p:ph sz="quarter" idx="4"/>
          </p:nvPr>
        </p:nvSpPr>
        <p:spPr>
          <a:xfrm>
            <a:off x="5990888" y="2967788"/>
            <a:ext cx="4754880" cy="334157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e-DE"/>
              <a:t>Titelmasterformat durch Klicken bearbeiten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05C68B11-C5A8-448C-8CE9-B1A273C79CFC}" type="datetimeFigureOut">
              <a:rPr lang="en-US" dirty="0"/>
              <a:t>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C7616CA0-919D-4A49-9C8A-62FDFB3A5183}" type="datetimeFigureOut">
              <a:rPr lang="en-US" dirty="0"/>
              <a:t>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9.xml"/><Relationship Id="rId5" Type="http://schemas.openxmlformats.org/officeDocument/2006/relationships/image" Target="../media/image12.emf"/><Relationship Id="rId4" Type="http://schemas.openxmlformats.org/officeDocument/2006/relationships/image" Target="../media/image11.emf"/></Relationships>
</file>

<file path=ppt/slides/_rels/slide6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9.xml"/><Relationship Id="rId4" Type="http://schemas.openxmlformats.org/officeDocument/2006/relationships/image" Target="../media/image15.emf"/></Relationships>
</file>

<file path=ppt/slides/_rels/slide6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9.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6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9.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AT" altLang="de-DE" sz="4800" dirty="0"/>
              <a:t>Spezielle Anforderungen an die </a:t>
            </a:r>
            <a:r>
              <a:rPr lang="de-AT" altLang="de-DE" sz="4800" dirty="0" err="1"/>
              <a:t>prozessbegleitung</a:t>
            </a:r>
            <a:r>
              <a:rPr lang="de-AT" altLang="de-DE" sz="4800" dirty="0"/>
              <a:t> </a:t>
            </a:r>
            <a:br>
              <a:rPr lang="de-AT" altLang="de-DE" sz="4800" dirty="0"/>
            </a:br>
            <a:r>
              <a:rPr lang="de-AT" altLang="de-DE" sz="3600" dirty="0"/>
              <a:t>im Kinder-und Jugendbereich </a:t>
            </a:r>
            <a:endParaRPr lang="de-DE" dirty="0"/>
          </a:p>
        </p:txBody>
      </p:sp>
      <p:sp>
        <p:nvSpPr>
          <p:cNvPr id="3" name="Untertitel 2"/>
          <p:cNvSpPr>
            <a:spLocks noGrp="1"/>
          </p:cNvSpPr>
          <p:nvPr>
            <p:ph type="subTitle" idx="1"/>
          </p:nvPr>
        </p:nvSpPr>
        <p:spPr>
          <a:xfrm>
            <a:off x="8431306" y="4960137"/>
            <a:ext cx="3760694" cy="1463040"/>
          </a:xfrm>
        </p:spPr>
        <p:txBody>
          <a:bodyPr>
            <a:noAutofit/>
          </a:bodyPr>
          <a:lstStyle/>
          <a:p>
            <a:r>
              <a:rPr lang="de-AT" sz="2800" dirty="0"/>
              <a:t>Mag. Johanna Zimmerl</a:t>
            </a:r>
          </a:p>
          <a:p>
            <a:endParaRPr lang="de-AT" sz="2800" dirty="0"/>
          </a:p>
          <a:p>
            <a:pPr algn="ctr"/>
            <a:r>
              <a:rPr lang="de-AT" sz="2800" dirty="0"/>
              <a:t>2024</a:t>
            </a:r>
            <a:endParaRPr lang="de-DE" sz="2800" dirty="0"/>
          </a:p>
        </p:txBody>
      </p:sp>
    </p:spTree>
    <p:extLst>
      <p:ext uri="{BB962C8B-B14F-4D97-AF65-F5344CB8AC3E}">
        <p14:creationId xmlns:p14="http://schemas.microsoft.com/office/powerpoint/2010/main" val="2656656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llipse 24"/>
          <p:cNvSpPr/>
          <p:nvPr/>
        </p:nvSpPr>
        <p:spPr>
          <a:xfrm>
            <a:off x="7680176" y="1325815"/>
            <a:ext cx="1368152" cy="129614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63499" name="Rectangle 4"/>
          <p:cNvSpPr>
            <a:spLocks/>
          </p:cNvSpPr>
          <p:nvPr/>
        </p:nvSpPr>
        <p:spPr bwMode="auto">
          <a:xfrm>
            <a:off x="2774950" y="4436268"/>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latin typeface="Tahoma" panose="020B0604030504040204" pitchFamily="34" charset="0"/>
            </a:endParaRPr>
          </a:p>
        </p:txBody>
      </p:sp>
      <p:sp>
        <p:nvSpPr>
          <p:cNvPr id="27653" name="Text Box 5"/>
          <p:cNvSpPr txBox="1">
            <a:spLocks noChangeArrowheads="1"/>
          </p:cNvSpPr>
          <p:nvPr/>
        </p:nvSpPr>
        <p:spPr bwMode="auto">
          <a:xfrm>
            <a:off x="623392" y="389657"/>
            <a:ext cx="10873208" cy="707886"/>
          </a:xfrm>
          <a:prstGeom prst="rect">
            <a:avLst/>
          </a:prstGeom>
          <a:noFill/>
          <a:ln>
            <a:noFill/>
          </a:ln>
          <a:effectLst/>
        </p:spPr>
        <p:txBody>
          <a:bodyPr wrap="square">
            <a:spAutoFit/>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9pPr>
          </a:lstStyle>
          <a:p>
            <a:pPr>
              <a:buFont typeface="Arial" panose="020B0604020202020204" pitchFamily="34" charset="0"/>
              <a:buNone/>
              <a:defRPr/>
            </a:pPr>
            <a:r>
              <a:rPr lang="de-DE" altLang="de-DE" sz="4000" dirty="0">
                <a:latin typeface="+mj-lt"/>
              </a:rPr>
              <a:t>GEHEIMNISDRUCK</a:t>
            </a:r>
          </a:p>
        </p:txBody>
      </p:sp>
      <p:sp>
        <p:nvSpPr>
          <p:cNvPr id="4" name="Ellipse 3"/>
          <p:cNvSpPr/>
          <p:nvPr/>
        </p:nvSpPr>
        <p:spPr>
          <a:xfrm>
            <a:off x="2774949" y="4509120"/>
            <a:ext cx="1368152" cy="129614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3" name="Ellipse 22"/>
          <p:cNvSpPr/>
          <p:nvPr/>
        </p:nvSpPr>
        <p:spPr>
          <a:xfrm>
            <a:off x="2855640" y="1340768"/>
            <a:ext cx="1368152" cy="129614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24" name="Ellipse 23"/>
          <p:cNvSpPr/>
          <p:nvPr/>
        </p:nvSpPr>
        <p:spPr>
          <a:xfrm>
            <a:off x="7741098" y="4509120"/>
            <a:ext cx="1368152" cy="129614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5" name="Rechteck 4"/>
          <p:cNvSpPr/>
          <p:nvPr/>
        </p:nvSpPr>
        <p:spPr>
          <a:xfrm>
            <a:off x="3946846" y="2361642"/>
            <a:ext cx="4021362" cy="2477901"/>
          </a:xfrm>
          <a:prstGeom prst="rect">
            <a:avLst/>
          </a:prstGeom>
          <a:gradFill flip="none" rotWithShape="1">
            <a:gsLst>
              <a:gs pos="0">
                <a:schemeClr val="accent2">
                  <a:lumMod val="75000"/>
                </a:schemeClr>
              </a:gs>
              <a:gs pos="100000">
                <a:srgbClr val="FF5050">
                  <a:tint val="44500"/>
                  <a:satMod val="160000"/>
                </a:srgbClr>
              </a:gs>
              <a:gs pos="100000">
                <a:srgbClr val="FF5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sp>
        <p:nvSpPr>
          <p:cNvPr id="6" name="Textfeld 5"/>
          <p:cNvSpPr txBox="1"/>
          <p:nvPr/>
        </p:nvSpPr>
        <p:spPr>
          <a:xfrm>
            <a:off x="2999656" y="1835532"/>
            <a:ext cx="1080120" cy="369332"/>
          </a:xfrm>
          <a:prstGeom prst="rect">
            <a:avLst/>
          </a:prstGeom>
          <a:noFill/>
        </p:spPr>
        <p:txBody>
          <a:bodyPr wrap="square" rtlCol="0">
            <a:spAutoFit/>
          </a:bodyPr>
          <a:lstStyle/>
          <a:p>
            <a:pPr algn="ctr"/>
            <a:r>
              <a:rPr lang="de-DE" b="1" dirty="0">
                <a:solidFill>
                  <a:schemeClr val="bg1"/>
                </a:solidFill>
              </a:rPr>
              <a:t>SCHAM</a:t>
            </a:r>
          </a:p>
        </p:txBody>
      </p:sp>
      <p:sp>
        <p:nvSpPr>
          <p:cNvPr id="26" name="Textfeld 25"/>
          <p:cNvSpPr txBox="1"/>
          <p:nvPr/>
        </p:nvSpPr>
        <p:spPr>
          <a:xfrm>
            <a:off x="2918965" y="5013176"/>
            <a:ext cx="1080120" cy="369332"/>
          </a:xfrm>
          <a:prstGeom prst="rect">
            <a:avLst/>
          </a:prstGeom>
          <a:noFill/>
        </p:spPr>
        <p:txBody>
          <a:bodyPr wrap="square" rtlCol="0">
            <a:spAutoFit/>
          </a:bodyPr>
          <a:lstStyle/>
          <a:p>
            <a:pPr algn="ctr"/>
            <a:r>
              <a:rPr lang="de-DE" b="1" dirty="0">
                <a:solidFill>
                  <a:schemeClr val="bg1"/>
                </a:solidFill>
              </a:rPr>
              <a:t>SCHULD</a:t>
            </a:r>
          </a:p>
        </p:txBody>
      </p:sp>
      <p:sp>
        <p:nvSpPr>
          <p:cNvPr id="27" name="Textfeld 26"/>
          <p:cNvSpPr txBox="1"/>
          <p:nvPr/>
        </p:nvSpPr>
        <p:spPr>
          <a:xfrm>
            <a:off x="7885114" y="1775442"/>
            <a:ext cx="1080120" cy="369332"/>
          </a:xfrm>
          <a:prstGeom prst="rect">
            <a:avLst/>
          </a:prstGeom>
          <a:noFill/>
        </p:spPr>
        <p:txBody>
          <a:bodyPr wrap="square" rtlCol="0">
            <a:spAutoFit/>
          </a:bodyPr>
          <a:lstStyle/>
          <a:p>
            <a:pPr algn="ctr"/>
            <a:r>
              <a:rPr lang="de-DE" b="1" dirty="0">
                <a:solidFill>
                  <a:schemeClr val="bg1"/>
                </a:solidFill>
              </a:rPr>
              <a:t>ANGST</a:t>
            </a:r>
          </a:p>
        </p:txBody>
      </p:sp>
      <p:sp>
        <p:nvSpPr>
          <p:cNvPr id="28" name="Textfeld 27"/>
          <p:cNvSpPr txBox="1"/>
          <p:nvPr/>
        </p:nvSpPr>
        <p:spPr>
          <a:xfrm>
            <a:off x="7674598" y="5013176"/>
            <a:ext cx="1501152" cy="369332"/>
          </a:xfrm>
          <a:prstGeom prst="rect">
            <a:avLst/>
          </a:prstGeom>
          <a:noFill/>
        </p:spPr>
        <p:txBody>
          <a:bodyPr wrap="square" rtlCol="0">
            <a:spAutoFit/>
          </a:bodyPr>
          <a:lstStyle/>
          <a:p>
            <a:pPr algn="ctr"/>
            <a:r>
              <a:rPr lang="de-DE" b="1" dirty="0">
                <a:solidFill>
                  <a:schemeClr val="bg1"/>
                </a:solidFill>
              </a:rPr>
              <a:t>LOYALITÄT</a:t>
            </a:r>
          </a:p>
        </p:txBody>
      </p:sp>
      <p:sp>
        <p:nvSpPr>
          <p:cNvPr id="29" name="Textfeld 28"/>
          <p:cNvSpPr txBox="1"/>
          <p:nvPr/>
        </p:nvSpPr>
        <p:spPr>
          <a:xfrm>
            <a:off x="4549662" y="3370505"/>
            <a:ext cx="2851376" cy="461665"/>
          </a:xfrm>
          <a:prstGeom prst="rect">
            <a:avLst/>
          </a:prstGeom>
          <a:noFill/>
        </p:spPr>
        <p:txBody>
          <a:bodyPr wrap="square" rtlCol="0">
            <a:spAutoFit/>
          </a:bodyPr>
          <a:lstStyle/>
          <a:p>
            <a:pPr algn="ctr"/>
            <a:r>
              <a:rPr lang="de-DE" sz="2400" b="1" dirty="0">
                <a:solidFill>
                  <a:schemeClr val="bg1"/>
                </a:solidFill>
              </a:rPr>
              <a:t>GEHEIMNISDRUCK</a:t>
            </a:r>
          </a:p>
        </p:txBody>
      </p:sp>
      <p:sp>
        <p:nvSpPr>
          <p:cNvPr id="7" name="Textfeld 6"/>
          <p:cNvSpPr txBox="1"/>
          <p:nvPr/>
        </p:nvSpPr>
        <p:spPr>
          <a:xfrm>
            <a:off x="623392" y="1236503"/>
            <a:ext cx="2223565" cy="1200329"/>
          </a:xfrm>
          <a:prstGeom prst="rect">
            <a:avLst/>
          </a:prstGeom>
          <a:noFill/>
        </p:spPr>
        <p:txBody>
          <a:bodyPr wrap="square" rtlCol="0">
            <a:spAutoFit/>
          </a:bodyPr>
          <a:lstStyle/>
          <a:p>
            <a:pPr algn="ctr"/>
            <a:r>
              <a:rPr lang="de-DE" dirty="0"/>
              <a:t>„Das ist so peinlich, das kann ich niemanden erzählen!“</a:t>
            </a:r>
          </a:p>
        </p:txBody>
      </p:sp>
      <p:sp>
        <p:nvSpPr>
          <p:cNvPr id="30" name="Textfeld 29"/>
          <p:cNvSpPr txBox="1"/>
          <p:nvPr/>
        </p:nvSpPr>
        <p:spPr>
          <a:xfrm>
            <a:off x="479376" y="4839543"/>
            <a:ext cx="2451295" cy="646331"/>
          </a:xfrm>
          <a:prstGeom prst="rect">
            <a:avLst/>
          </a:prstGeom>
          <a:noFill/>
        </p:spPr>
        <p:txBody>
          <a:bodyPr wrap="square" rtlCol="0">
            <a:spAutoFit/>
          </a:bodyPr>
          <a:lstStyle/>
          <a:p>
            <a:pPr algn="ctr"/>
            <a:r>
              <a:rPr lang="de-DE" dirty="0"/>
              <a:t>„Ich hätte ‚Nein‘ sagen müssen.“</a:t>
            </a:r>
          </a:p>
        </p:txBody>
      </p:sp>
      <p:sp>
        <p:nvSpPr>
          <p:cNvPr id="31" name="Textfeld 30"/>
          <p:cNvSpPr txBox="1"/>
          <p:nvPr/>
        </p:nvSpPr>
        <p:spPr>
          <a:xfrm>
            <a:off x="9253266" y="1384921"/>
            <a:ext cx="2459358" cy="923330"/>
          </a:xfrm>
          <a:prstGeom prst="rect">
            <a:avLst/>
          </a:prstGeom>
          <a:noFill/>
        </p:spPr>
        <p:txBody>
          <a:bodyPr wrap="square" rtlCol="0">
            <a:spAutoFit/>
          </a:bodyPr>
          <a:lstStyle/>
          <a:p>
            <a:r>
              <a:rPr lang="de-DE" dirty="0"/>
              <a:t>„Wenn ich das erzähle, wird meine Familie zerstört!“</a:t>
            </a:r>
          </a:p>
        </p:txBody>
      </p:sp>
      <p:sp>
        <p:nvSpPr>
          <p:cNvPr id="32" name="Textfeld 31"/>
          <p:cNvSpPr txBox="1"/>
          <p:nvPr/>
        </p:nvSpPr>
        <p:spPr>
          <a:xfrm>
            <a:off x="9258844" y="4532927"/>
            <a:ext cx="2453780" cy="1200329"/>
          </a:xfrm>
          <a:prstGeom prst="rect">
            <a:avLst/>
          </a:prstGeom>
          <a:noFill/>
        </p:spPr>
        <p:txBody>
          <a:bodyPr wrap="square" rtlCol="0">
            <a:spAutoFit/>
          </a:bodyPr>
          <a:lstStyle/>
          <a:p>
            <a:r>
              <a:rPr lang="de-DE" dirty="0"/>
              <a:t>„Ich hab ihn doch gern. Er ist der einzige der was mit mir unternimmt“</a:t>
            </a:r>
          </a:p>
        </p:txBody>
      </p:sp>
      <p:sp>
        <p:nvSpPr>
          <p:cNvPr id="2" name="Explosion 2 17">
            <a:extLst>
              <a:ext uri="{FF2B5EF4-FFF2-40B4-BE49-F238E27FC236}">
                <a16:creationId xmlns:a16="http://schemas.microsoft.com/office/drawing/2014/main" id="{9B769695-2D49-03F3-89C0-7DDF0E6DAEF6}"/>
              </a:ext>
            </a:extLst>
          </p:cNvPr>
          <p:cNvSpPr/>
          <p:nvPr/>
        </p:nvSpPr>
        <p:spPr>
          <a:xfrm rot="1436644">
            <a:off x="4715474" y="1677897"/>
            <a:ext cx="2595517" cy="1367488"/>
          </a:xfrm>
          <a:prstGeom prst="irregularSeal2">
            <a:avLst/>
          </a:prstGeom>
        </p:spPr>
        <p:style>
          <a:lnRef idx="1">
            <a:schemeClr val="dk1"/>
          </a:lnRef>
          <a:fillRef idx="2">
            <a:schemeClr val="dk1"/>
          </a:fillRef>
          <a:effectRef idx="1">
            <a:schemeClr val="dk1"/>
          </a:effectRef>
          <a:fontRef idx="minor">
            <a:schemeClr val="dk1"/>
          </a:fontRef>
        </p:style>
        <p:txBody>
          <a:bodyPr rtlCol="0" anchor="ctr"/>
          <a:lstStyle/>
          <a:p>
            <a:pPr marL="11516" lvl="0" indent="0">
              <a:spcBef>
                <a:spcPts val="0"/>
              </a:spcBef>
              <a:buNone/>
            </a:pPr>
            <a:r>
              <a:rPr lang="de-AT" b="1" dirty="0">
                <a:solidFill>
                  <a:prstClr val="black"/>
                </a:solidFill>
                <a:cs typeface="Roboto"/>
              </a:rPr>
              <a:t>TABU</a:t>
            </a:r>
            <a:endParaRPr lang="de-DE" dirty="0">
              <a:solidFill>
                <a:prstClr val="black"/>
              </a:solidFill>
              <a:cs typeface="Roboto"/>
            </a:endParaRPr>
          </a:p>
        </p:txBody>
      </p:sp>
    </p:spTree>
    <p:extLst>
      <p:ext uri="{BB962C8B-B14F-4D97-AF65-F5344CB8AC3E}">
        <p14:creationId xmlns:p14="http://schemas.microsoft.com/office/powerpoint/2010/main" val="109927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e-AT" altLang="de-DE" dirty="0"/>
              <a:t>Täter*</a:t>
            </a:r>
            <a:r>
              <a:rPr lang="de-AT" altLang="de-DE" dirty="0" err="1"/>
              <a:t>innenstrategien</a:t>
            </a:r>
            <a:r>
              <a:rPr lang="de-AT" altLang="de-DE" dirty="0"/>
              <a:t> </a:t>
            </a:r>
            <a:br>
              <a:rPr lang="de-AT" altLang="de-DE" dirty="0"/>
            </a:br>
            <a:r>
              <a:rPr lang="de-AT" altLang="de-DE" sz="4000" dirty="0"/>
              <a:t>gegenüber (familiären) Bezugspersonen</a:t>
            </a:r>
            <a:endParaRPr lang="de-DE" altLang="de-DE" sz="4000" i="1" dirty="0"/>
          </a:p>
        </p:txBody>
      </p:sp>
      <p:sp>
        <p:nvSpPr>
          <p:cNvPr id="3" name="Inhaltsplatzhalter 2"/>
          <p:cNvSpPr>
            <a:spLocks noGrp="1"/>
          </p:cNvSpPr>
          <p:nvPr>
            <p:ph idx="1"/>
          </p:nvPr>
        </p:nvSpPr>
        <p:spPr/>
        <p:txBody>
          <a:bodyPr>
            <a:normAutofit fontScale="92500" lnSpcReduction="10000"/>
          </a:bodyPr>
          <a:lstStyle/>
          <a:p>
            <a:endParaRPr lang="de-DE" dirty="0"/>
          </a:p>
          <a:p>
            <a:pPr>
              <a:lnSpc>
                <a:spcPct val="150000"/>
              </a:lnSpc>
            </a:pPr>
            <a:r>
              <a:rPr lang="de-DE" sz="2800" dirty="0"/>
              <a:t>Vortäuschung von </a:t>
            </a:r>
            <a:r>
              <a:rPr lang="de-DE" sz="2800" dirty="0">
                <a:solidFill>
                  <a:srgbClr val="336699"/>
                </a:solidFill>
              </a:rPr>
              <a:t>Freundlichkeit</a:t>
            </a:r>
            <a:r>
              <a:rPr lang="de-DE" sz="2800" dirty="0"/>
              <a:t> und Zugewandtheit</a:t>
            </a:r>
          </a:p>
          <a:p>
            <a:pPr>
              <a:lnSpc>
                <a:spcPct val="150000"/>
              </a:lnSpc>
            </a:pPr>
            <a:r>
              <a:rPr lang="de-DE" sz="2800" dirty="0">
                <a:solidFill>
                  <a:srgbClr val="336699"/>
                </a:solidFill>
              </a:rPr>
              <a:t>Stützfunktion</a:t>
            </a:r>
            <a:r>
              <a:rPr lang="de-DE" sz="2800" dirty="0"/>
              <a:t> im Familiensystem</a:t>
            </a:r>
          </a:p>
          <a:p>
            <a:pPr>
              <a:lnSpc>
                <a:spcPct val="150000"/>
              </a:lnSpc>
            </a:pPr>
            <a:r>
              <a:rPr lang="de-DE" sz="2800" dirty="0">
                <a:solidFill>
                  <a:srgbClr val="336699"/>
                </a:solidFill>
              </a:rPr>
              <a:t>Manipulation</a:t>
            </a:r>
            <a:r>
              <a:rPr lang="de-DE" sz="2800" dirty="0"/>
              <a:t> zur präventiven Entkräftigung von Verdachtsmomenten </a:t>
            </a:r>
          </a:p>
          <a:p>
            <a:pPr>
              <a:lnSpc>
                <a:spcPct val="150000"/>
              </a:lnSpc>
            </a:pPr>
            <a:r>
              <a:rPr lang="de-DE" sz="2800" dirty="0"/>
              <a:t>Störung des </a:t>
            </a:r>
            <a:r>
              <a:rPr lang="de-DE" sz="2800" dirty="0">
                <a:solidFill>
                  <a:srgbClr val="336699"/>
                </a:solidFill>
              </a:rPr>
              <a:t>Vertrauensverhältnisses</a:t>
            </a:r>
            <a:r>
              <a:rPr lang="de-DE" sz="2800" dirty="0"/>
              <a:t> zum Kind</a:t>
            </a:r>
          </a:p>
          <a:p>
            <a:pPr>
              <a:lnSpc>
                <a:spcPct val="150000"/>
              </a:lnSpc>
            </a:pPr>
            <a:r>
              <a:rPr lang="de-DE" sz="2800" dirty="0">
                <a:solidFill>
                  <a:srgbClr val="336699"/>
                </a:solidFill>
              </a:rPr>
              <a:t>Verstrickungen</a:t>
            </a:r>
            <a:r>
              <a:rPr lang="de-DE" sz="2800" dirty="0"/>
              <a:t> auf Beziehungsebene</a:t>
            </a:r>
          </a:p>
        </p:txBody>
      </p:sp>
    </p:spTree>
    <p:extLst>
      <p:ext uri="{BB962C8B-B14F-4D97-AF65-F5344CB8AC3E}">
        <p14:creationId xmlns:p14="http://schemas.microsoft.com/office/powerpoint/2010/main" val="387483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400" dirty="0">
                <a:solidFill>
                  <a:schemeClr val="accent2"/>
                </a:solidFill>
              </a:rPr>
              <a:t>Ambivalenzen in </a:t>
            </a:r>
            <a:r>
              <a:rPr lang="de-DE" sz="4400" dirty="0" err="1">
                <a:solidFill>
                  <a:schemeClr val="accent2"/>
                </a:solidFill>
              </a:rPr>
              <a:t>bezug</a:t>
            </a:r>
            <a:r>
              <a:rPr lang="de-DE" sz="4400" dirty="0">
                <a:solidFill>
                  <a:schemeClr val="accent2"/>
                </a:solidFill>
              </a:rPr>
              <a:t> auf Anzeige/verfahren</a:t>
            </a:r>
          </a:p>
        </p:txBody>
      </p:sp>
      <p:sp>
        <p:nvSpPr>
          <p:cNvPr id="3" name="Textplatzhalter 2"/>
          <p:cNvSpPr>
            <a:spLocks noGrp="1"/>
          </p:cNvSpPr>
          <p:nvPr>
            <p:ph type="body" idx="1"/>
          </p:nvPr>
        </p:nvSpPr>
        <p:spPr/>
        <p:txBody>
          <a:bodyPr/>
          <a:lstStyle/>
          <a:p>
            <a:r>
              <a:rPr lang="de-DE" dirty="0"/>
              <a:t>Mögliche Hintergründe</a:t>
            </a:r>
          </a:p>
        </p:txBody>
      </p:sp>
      <p:sp>
        <p:nvSpPr>
          <p:cNvPr id="4" name="Inhaltsplatzhalter 3"/>
          <p:cNvSpPr>
            <a:spLocks noGrp="1"/>
          </p:cNvSpPr>
          <p:nvPr>
            <p:ph sz="half" idx="2"/>
          </p:nvPr>
        </p:nvSpPr>
        <p:spPr/>
        <p:txBody>
          <a:bodyPr/>
          <a:lstStyle/>
          <a:p>
            <a:pPr>
              <a:buFont typeface="Arial" panose="020B0604020202020204" pitchFamily="34" charset="0"/>
              <a:buChar char="•"/>
            </a:pPr>
            <a:r>
              <a:rPr lang="de-DE" dirty="0"/>
              <a:t> Mangelndes Wissen über Abläufe und Verfahrensausgänge</a:t>
            </a:r>
          </a:p>
          <a:p>
            <a:pPr>
              <a:buFont typeface="Arial" panose="020B0604020202020204" pitchFamily="34" charset="0"/>
              <a:buChar char="•"/>
            </a:pPr>
            <a:r>
              <a:rPr lang="de-DE" dirty="0"/>
              <a:t> Sorgen vor Konsequenzen des </a:t>
            </a:r>
            <a:r>
              <a:rPr lang="de-DE" dirty="0" err="1"/>
              <a:t>Offiziellmachens</a:t>
            </a:r>
            <a:endParaRPr lang="de-DE" dirty="0"/>
          </a:p>
          <a:p>
            <a:pPr>
              <a:buFont typeface="Arial" panose="020B0604020202020204" pitchFamily="34" charset="0"/>
              <a:buChar char="•"/>
            </a:pPr>
            <a:r>
              <a:rPr lang="de-DE" dirty="0"/>
              <a:t> Widerstreitende Motivationen</a:t>
            </a:r>
          </a:p>
          <a:p>
            <a:pPr>
              <a:buFont typeface="Arial" panose="020B0604020202020204" pitchFamily="34" charset="0"/>
              <a:buChar char="•"/>
            </a:pPr>
            <a:r>
              <a:rPr lang="de-DE" dirty="0"/>
              <a:t> Sorge vor Zusatzbelastung durch Anforderungen des Strafverfahrens</a:t>
            </a:r>
          </a:p>
        </p:txBody>
      </p:sp>
      <p:sp>
        <p:nvSpPr>
          <p:cNvPr id="5" name="Textplatzhalter 4"/>
          <p:cNvSpPr>
            <a:spLocks noGrp="1"/>
          </p:cNvSpPr>
          <p:nvPr>
            <p:ph type="body" sz="quarter" idx="3"/>
          </p:nvPr>
        </p:nvSpPr>
        <p:spPr/>
        <p:txBody>
          <a:bodyPr/>
          <a:lstStyle/>
          <a:p>
            <a:r>
              <a:rPr lang="de-DE" dirty="0"/>
              <a:t>Interventionen in der PB</a:t>
            </a:r>
          </a:p>
        </p:txBody>
      </p:sp>
      <p:sp>
        <p:nvSpPr>
          <p:cNvPr id="6" name="Inhaltsplatzhalter 5"/>
          <p:cNvSpPr>
            <a:spLocks noGrp="1"/>
          </p:cNvSpPr>
          <p:nvPr>
            <p:ph sz="quarter" idx="4"/>
          </p:nvPr>
        </p:nvSpPr>
        <p:spPr/>
        <p:txBody>
          <a:bodyPr/>
          <a:lstStyle/>
          <a:p>
            <a:pPr>
              <a:buFont typeface="Wingdings" panose="05000000000000000000" pitchFamily="2" charset="2"/>
              <a:buChar char="Ø"/>
            </a:pPr>
            <a:r>
              <a:rPr lang="de-DE" dirty="0"/>
              <a:t> Information, Wissensvermittlung, Koordination von Terminen, Begleitung</a:t>
            </a:r>
          </a:p>
          <a:p>
            <a:pPr>
              <a:buFont typeface="Wingdings" panose="05000000000000000000" pitchFamily="2" charset="2"/>
              <a:buChar char="Ø"/>
            </a:pPr>
            <a:r>
              <a:rPr lang="de-DE" dirty="0"/>
              <a:t> Würdigung, Notfallpläne, PE (Klärung der Verantwortlichkeit, Abhängigkeiten)</a:t>
            </a:r>
          </a:p>
          <a:p>
            <a:pPr>
              <a:buFont typeface="Wingdings" panose="05000000000000000000" pitchFamily="2" charset="2"/>
              <a:buChar char="Ø"/>
            </a:pPr>
            <a:r>
              <a:rPr lang="de-DE" dirty="0"/>
              <a:t> Für und Wider?, </a:t>
            </a:r>
            <a:r>
              <a:rPr lang="de-DE" dirty="0" err="1"/>
              <a:t>informed</a:t>
            </a:r>
            <a:r>
              <a:rPr lang="de-DE" dirty="0"/>
              <a:t> </a:t>
            </a:r>
            <a:r>
              <a:rPr lang="de-DE" dirty="0" err="1"/>
              <a:t>consent</a:t>
            </a:r>
            <a:endParaRPr lang="de-DE" dirty="0"/>
          </a:p>
          <a:p>
            <a:pPr>
              <a:buFont typeface="Wingdings" panose="05000000000000000000" pitchFamily="2" charset="2"/>
              <a:buChar char="Ø"/>
            </a:pPr>
            <a:r>
              <a:rPr lang="de-DE" dirty="0"/>
              <a:t> Entlastung, Rollenklarheit, primärer Fokus auf Schutz des Opfers</a:t>
            </a:r>
          </a:p>
          <a:p>
            <a:pPr>
              <a:buFont typeface="Wingdings" panose="05000000000000000000" pitchFamily="2" charset="2"/>
              <a:buChar char="Ø"/>
            </a:pPr>
            <a:r>
              <a:rPr lang="de-DE" dirty="0"/>
              <a:t>ANZEIGEBERATUNG</a:t>
            </a:r>
          </a:p>
          <a:p>
            <a:pPr>
              <a:buFont typeface="Wingdings" panose="05000000000000000000" pitchFamily="2" charset="2"/>
              <a:buChar char="Ø"/>
            </a:pPr>
            <a:endParaRPr lang="de-DE" dirty="0"/>
          </a:p>
          <a:p>
            <a:pPr>
              <a:buFont typeface="Wingdings" panose="05000000000000000000" pitchFamily="2" charset="2"/>
              <a:buChar char="Ø"/>
            </a:pPr>
            <a:endParaRPr lang="de-DE" dirty="0"/>
          </a:p>
        </p:txBody>
      </p:sp>
    </p:spTree>
    <p:extLst>
      <p:ext uri="{BB962C8B-B14F-4D97-AF65-F5344CB8AC3E}">
        <p14:creationId xmlns:p14="http://schemas.microsoft.com/office/powerpoint/2010/main" val="328785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Gerechtigkeit</a:t>
            </a:r>
            <a:endParaRPr lang="de-DE" dirty="0"/>
          </a:p>
        </p:txBody>
      </p:sp>
      <p:sp>
        <p:nvSpPr>
          <p:cNvPr id="4" name="Rechteck 5"/>
          <p:cNvSpPr>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spcBef>
                <a:spcPts val="1200"/>
              </a:spcBef>
              <a:spcAft>
                <a:spcPts val="200"/>
              </a:spcAft>
              <a:buClr>
                <a:srgbClr val="1CADE4"/>
              </a:buClr>
              <a:buSzPct val="100000"/>
            </a:pPr>
            <a:r>
              <a:rPr lang="de-DE" dirty="0">
                <a:latin typeface="+mn-lt"/>
              </a:rPr>
              <a:t>Gerechtigkeitsforschung: Ergebnisgerechtigkeit (Verfahrensausgang) – </a:t>
            </a:r>
            <a:r>
              <a:rPr lang="de-DE" b="1" dirty="0">
                <a:latin typeface="+mn-lt"/>
              </a:rPr>
              <a:t>Verfahrensgerechtigkeit</a:t>
            </a:r>
            <a:r>
              <a:rPr lang="de-DE" dirty="0">
                <a:latin typeface="+mn-lt"/>
              </a:rPr>
              <a:t> (Weg der Entscheidungsfindung)</a:t>
            </a:r>
          </a:p>
          <a:p>
            <a:pPr marL="342900" indent="-342900">
              <a:spcBef>
                <a:spcPts val="1200"/>
              </a:spcBef>
              <a:spcAft>
                <a:spcPts val="200"/>
              </a:spcAft>
              <a:buClr>
                <a:srgbClr val="1CADE4"/>
              </a:buClr>
              <a:buSzPct val="100000"/>
            </a:pPr>
            <a:r>
              <a:rPr lang="de-DE" dirty="0">
                <a:latin typeface="+mn-lt"/>
              </a:rPr>
              <a:t>Subjektives Erleben von „</a:t>
            </a:r>
            <a:r>
              <a:rPr lang="de-DE" dirty="0" err="1">
                <a:latin typeface="+mn-lt"/>
              </a:rPr>
              <a:t>procedural</a:t>
            </a:r>
            <a:r>
              <a:rPr lang="de-DE" dirty="0">
                <a:latin typeface="+mn-lt"/>
              </a:rPr>
              <a:t> </a:t>
            </a:r>
            <a:r>
              <a:rPr lang="de-DE" dirty="0" err="1">
                <a:latin typeface="+mn-lt"/>
              </a:rPr>
              <a:t>justice</a:t>
            </a:r>
            <a:r>
              <a:rPr lang="de-DE" dirty="0">
                <a:latin typeface="+mn-lt"/>
              </a:rPr>
              <a:t>“ wesentlich dafür, ob der Verfahrensausgang akzeptiert werden kann</a:t>
            </a:r>
          </a:p>
          <a:p>
            <a:pPr marL="342900" indent="-342900">
              <a:spcBef>
                <a:spcPts val="1200"/>
              </a:spcBef>
              <a:spcAft>
                <a:spcPts val="200"/>
              </a:spcAft>
              <a:buClr>
                <a:srgbClr val="1CADE4"/>
              </a:buClr>
              <a:buSzPct val="100000"/>
            </a:pPr>
            <a:r>
              <a:rPr lang="de-DE" dirty="0">
                <a:latin typeface="+mn-lt"/>
              </a:rPr>
              <a:t>Subjektive Verfahrensgerechtigkeit als wesentlicher Wirkfaktor für die Heilung von </a:t>
            </a:r>
            <a:r>
              <a:rPr lang="de-DE" dirty="0" err="1">
                <a:latin typeface="+mn-lt"/>
              </a:rPr>
              <a:t>Viktimisierungstraumata</a:t>
            </a:r>
            <a:endParaRPr lang="de-DE" dirty="0">
              <a:latin typeface="+mn-lt"/>
            </a:endParaRPr>
          </a:p>
          <a:p>
            <a:pPr>
              <a:buFont typeface="Arial" panose="020B0604020202020204" pitchFamily="34" charset="0"/>
              <a:buNone/>
            </a:pPr>
            <a:endParaRPr lang="de-AT" altLang="de-DE" sz="2400" dirty="0">
              <a:solidFill>
                <a:prstClr val="black"/>
              </a:solidFill>
              <a:latin typeface="Roboto" panose="02000000000000000000" pitchFamily="2" charset="0"/>
              <a:ea typeface="Roboto" panose="02000000000000000000" pitchFamily="2" charset="0"/>
              <a:cs typeface="Tahoma" panose="020B0604030504040204" pitchFamily="34" charset="0"/>
            </a:endParaRPr>
          </a:p>
        </p:txBody>
      </p:sp>
    </p:spTree>
    <p:extLst>
      <p:ext uri="{BB962C8B-B14F-4D97-AF65-F5344CB8AC3E}">
        <p14:creationId xmlns:p14="http://schemas.microsoft.com/office/powerpoint/2010/main" val="1779569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Strafe</a:t>
            </a:r>
            <a:endParaRPr lang="de-DE" dirty="0"/>
          </a:p>
        </p:txBody>
      </p:sp>
      <p:sp>
        <p:nvSpPr>
          <p:cNvPr id="4" name="Rechteck 5"/>
          <p:cNvSpPr>
            <a:spLocks noGrp="1" noChangeArrowheads="1"/>
          </p:cNvSpPr>
          <p:nvPr>
            <p:ph idx="1"/>
          </p:nvPr>
        </p:nvSpPr>
        <p:spPr bwMode="auto">
          <a:xfrm>
            <a:off x="1024128" y="2286000"/>
            <a:ext cx="9720073" cy="478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spcBef>
                <a:spcPts val="1200"/>
              </a:spcBef>
              <a:buClr>
                <a:srgbClr val="1CADE4"/>
              </a:buClr>
            </a:pPr>
            <a:r>
              <a:rPr lang="de-DE" dirty="0">
                <a:latin typeface="+mn-lt"/>
              </a:rPr>
              <a:t>Höhere Strafen im Sinne des Opferschutzes?</a:t>
            </a:r>
          </a:p>
          <a:p>
            <a:pPr>
              <a:spcBef>
                <a:spcPts val="1200"/>
              </a:spcBef>
              <a:buClr>
                <a:srgbClr val="1CADE4"/>
              </a:buClr>
              <a:buFont typeface="Wingdings" panose="05000000000000000000" pitchFamily="2" charset="2"/>
              <a:buChar char="Ø"/>
            </a:pPr>
            <a:r>
              <a:rPr lang="de-DE" dirty="0">
                <a:latin typeface="+mn-lt"/>
              </a:rPr>
              <a:t>Muss eher verneint werden, insbesondere bei Gewalt gegen Kinder, da</a:t>
            </a:r>
          </a:p>
          <a:p>
            <a:pPr marL="457200" indent="-457200">
              <a:spcBef>
                <a:spcPts val="1200"/>
              </a:spcBef>
              <a:buClr>
                <a:srgbClr val="1CADE4"/>
              </a:buClr>
              <a:buFont typeface="Symbol" panose="05050102010706020507" pitchFamily="18" charset="2"/>
              <a:buChar char="-"/>
            </a:pPr>
            <a:r>
              <a:rPr lang="de-DE" dirty="0">
                <a:latin typeface="+mn-lt"/>
              </a:rPr>
              <a:t>nicht immer im Interesse des Opfers</a:t>
            </a:r>
          </a:p>
          <a:p>
            <a:pPr marL="457200" indent="-457200">
              <a:spcBef>
                <a:spcPts val="1200"/>
              </a:spcBef>
              <a:buClr>
                <a:srgbClr val="1CADE4"/>
              </a:buClr>
              <a:buFont typeface="Symbol" panose="05050102010706020507" pitchFamily="18" charset="2"/>
              <a:buChar char="-"/>
            </a:pPr>
            <a:r>
              <a:rPr lang="de-DE" dirty="0">
                <a:latin typeface="+mn-lt"/>
              </a:rPr>
              <a:t>Verfahrensende meist Einstellung/Freispruch</a:t>
            </a:r>
          </a:p>
          <a:p>
            <a:pPr marL="457200" indent="-457200">
              <a:spcBef>
                <a:spcPts val="1200"/>
              </a:spcBef>
              <a:buClr>
                <a:srgbClr val="1CADE4"/>
              </a:buClr>
              <a:buFont typeface="Wingdings" panose="05000000000000000000" pitchFamily="2" charset="2"/>
              <a:buChar char="Ø"/>
            </a:pPr>
            <a:r>
              <a:rPr lang="de-DE" dirty="0">
                <a:latin typeface="+mn-lt"/>
              </a:rPr>
              <a:t>Verbesserungen der Rahmenbedingungen für Opfer, Berücksichtigung der Erkenntnisse aus </a:t>
            </a:r>
            <a:r>
              <a:rPr lang="de-DE" dirty="0" err="1">
                <a:latin typeface="+mn-lt"/>
              </a:rPr>
              <a:t>Traumaforschung</a:t>
            </a:r>
            <a:r>
              <a:rPr lang="de-DE" dirty="0">
                <a:latin typeface="+mn-lt"/>
              </a:rPr>
              <a:t> und Viktimologie, um Einstellungsraten zu senken bzw. subjektive Verfahrensgerechtigkeit zu erhöhen</a:t>
            </a:r>
          </a:p>
          <a:p>
            <a:pPr>
              <a:buFont typeface="Arial" panose="020B0604020202020204" pitchFamily="34" charset="0"/>
              <a:buNone/>
            </a:pPr>
            <a:endParaRPr lang="de-AT" altLang="de-DE" sz="2400" dirty="0">
              <a:solidFill>
                <a:prstClr val="black"/>
              </a:solidFill>
              <a:latin typeface="Roboto" panose="02000000000000000000" pitchFamily="2" charset="0"/>
              <a:ea typeface="Roboto" panose="02000000000000000000" pitchFamily="2" charset="0"/>
              <a:cs typeface="Tahoma" panose="020B0604030504040204" pitchFamily="34" charset="0"/>
            </a:endParaRPr>
          </a:p>
        </p:txBody>
      </p:sp>
    </p:spTree>
    <p:extLst>
      <p:ext uri="{BB962C8B-B14F-4D97-AF65-F5344CB8AC3E}">
        <p14:creationId xmlns:p14="http://schemas.microsoft.com/office/powerpoint/2010/main" val="9591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chemeClr val="accent2"/>
                </a:solidFill>
              </a:rPr>
              <a:t>ambivalenzen</a:t>
            </a:r>
            <a:r>
              <a:rPr lang="de-DE" dirty="0">
                <a:solidFill>
                  <a:schemeClr val="accent2"/>
                </a:solidFill>
              </a:rPr>
              <a:t>-beteiligte</a:t>
            </a:r>
          </a:p>
        </p:txBody>
      </p:sp>
      <p:sp>
        <p:nvSpPr>
          <p:cNvPr id="3" name="Inhaltsplatzhalter 2"/>
          <p:cNvSpPr>
            <a:spLocks noGrp="1"/>
          </p:cNvSpPr>
          <p:nvPr>
            <p:ph idx="1"/>
          </p:nvPr>
        </p:nvSpPr>
        <p:spPr/>
        <p:txBody>
          <a:bodyPr/>
          <a:lstStyle/>
          <a:p>
            <a:pPr>
              <a:buFont typeface="Wingdings" panose="05000000000000000000" pitchFamily="2" charset="2"/>
              <a:buChar char="v"/>
            </a:pPr>
            <a:r>
              <a:rPr lang="de-DE" dirty="0"/>
              <a:t>Ambivalenzen können sowohl beim betroffenen </a:t>
            </a:r>
            <a:r>
              <a:rPr lang="de-DE"/>
              <a:t>Kind/Jugendlichen und/oder </a:t>
            </a:r>
            <a:r>
              <a:rPr lang="de-DE" dirty="0"/>
              <a:t>im (erweiterten) Bezugssystem und/oder im PB-Team sowie anderen beteiligten Helfersystemen auftreten</a:t>
            </a:r>
          </a:p>
          <a:p>
            <a:pPr>
              <a:buFont typeface="Wingdings" panose="05000000000000000000" pitchFamily="2" charset="2"/>
              <a:buChar char="v"/>
            </a:pPr>
            <a:r>
              <a:rPr lang="de-DE" dirty="0"/>
              <a:t>Parallel, nacheinander, auf ähnlichen und/oder </a:t>
            </a:r>
          </a:p>
          <a:p>
            <a:pPr marL="0" indent="0">
              <a:buNone/>
            </a:pPr>
            <a:r>
              <a:rPr lang="de-DE" dirty="0"/>
              <a:t>unterschiedlichen Ebenen</a:t>
            </a:r>
          </a:p>
          <a:p>
            <a:pPr>
              <a:buFont typeface="Wingdings" panose="05000000000000000000" pitchFamily="2" charset="2"/>
              <a:buChar char="v"/>
            </a:pPr>
            <a:r>
              <a:rPr lang="de-DE" dirty="0"/>
              <a:t>Innerhalb einer Person auch unterschiedliche </a:t>
            </a:r>
          </a:p>
          <a:p>
            <a:pPr marL="0" indent="0">
              <a:buNone/>
            </a:pPr>
            <a:r>
              <a:rPr lang="de-DE" dirty="0"/>
              <a:t>Anteile </a:t>
            </a:r>
          </a:p>
          <a:p>
            <a:pPr>
              <a:buFont typeface="Wingdings" panose="05000000000000000000" pitchFamily="2" charset="2"/>
              <a:buChar char="v"/>
            </a:pPr>
            <a:endParaRPr lang="de-DE" dirty="0"/>
          </a:p>
        </p:txBody>
      </p:sp>
      <p:pic>
        <p:nvPicPr>
          <p:cNvPr id="5" name="Grafik 4"/>
          <p:cNvPicPr>
            <a:picLocks noChangeAspect="1"/>
          </p:cNvPicPr>
          <p:nvPr/>
        </p:nvPicPr>
        <p:blipFill>
          <a:blip r:embed="rId2"/>
          <a:stretch>
            <a:fillRect/>
          </a:stretch>
        </p:blipFill>
        <p:spPr>
          <a:xfrm>
            <a:off x="6711351" y="3554774"/>
            <a:ext cx="5417389" cy="3086801"/>
          </a:xfrm>
          <a:prstGeom prst="rect">
            <a:avLst/>
          </a:prstGeom>
        </p:spPr>
      </p:pic>
    </p:spTree>
    <p:extLst>
      <p:ext uri="{BB962C8B-B14F-4D97-AF65-F5344CB8AC3E}">
        <p14:creationId xmlns:p14="http://schemas.microsoft.com/office/powerpoint/2010/main" val="1604238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2"/>
                </a:solidFill>
              </a:rPr>
              <a:t>Bedeutung der Ambivalenz in der </a:t>
            </a:r>
            <a:r>
              <a:rPr lang="de-DE" dirty="0" err="1">
                <a:solidFill>
                  <a:schemeClr val="accent2"/>
                </a:solidFill>
              </a:rPr>
              <a:t>Ki</a:t>
            </a:r>
            <a:r>
              <a:rPr lang="de-DE" dirty="0">
                <a:solidFill>
                  <a:schemeClr val="accent2"/>
                </a:solidFill>
              </a:rPr>
              <a:t>-</a:t>
            </a:r>
            <a:r>
              <a:rPr lang="de-DE" dirty="0" err="1">
                <a:solidFill>
                  <a:schemeClr val="accent2"/>
                </a:solidFill>
              </a:rPr>
              <a:t>Ju</a:t>
            </a:r>
            <a:r>
              <a:rPr lang="de-DE" dirty="0">
                <a:solidFill>
                  <a:schemeClr val="accent2"/>
                </a:solidFill>
              </a:rPr>
              <a:t>-PB</a:t>
            </a:r>
          </a:p>
        </p:txBody>
      </p:sp>
      <p:sp>
        <p:nvSpPr>
          <p:cNvPr id="3" name="Inhaltsplatzhalter 2"/>
          <p:cNvSpPr>
            <a:spLocks noGrp="1"/>
          </p:cNvSpPr>
          <p:nvPr>
            <p:ph idx="1"/>
          </p:nvPr>
        </p:nvSpPr>
        <p:spPr/>
        <p:txBody>
          <a:bodyPr/>
          <a:lstStyle/>
          <a:p>
            <a:pPr>
              <a:buFont typeface="Wingdings" panose="05000000000000000000" pitchFamily="2" charset="2"/>
              <a:buChar char="v"/>
            </a:pPr>
            <a:r>
              <a:rPr lang="de-DE" b="1" dirty="0"/>
              <a:t>Kinderschutz im Fokus </a:t>
            </a:r>
            <a:r>
              <a:rPr lang="de-DE" dirty="0"/>
              <a:t>– Ist non-offending Elternteil = schützender Elternteil?</a:t>
            </a:r>
          </a:p>
          <a:p>
            <a:pPr>
              <a:buFont typeface="Wingdings" panose="05000000000000000000" pitchFamily="2" charset="2"/>
              <a:buChar char="v"/>
            </a:pPr>
            <a:r>
              <a:rPr lang="de-DE" dirty="0"/>
              <a:t>Schutz vor Täter*innenkontakt!</a:t>
            </a:r>
          </a:p>
          <a:p>
            <a:pPr>
              <a:buFont typeface="Wingdings" panose="05000000000000000000" pitchFamily="2" charset="2"/>
              <a:buChar char="v"/>
            </a:pPr>
            <a:r>
              <a:rPr lang="de-DE" dirty="0"/>
              <a:t>Achtsamkeit in den Formulierungen – insbes. Belehrungen als Trigger – vorbesprechen, erklären, Rahmen setzen!</a:t>
            </a:r>
          </a:p>
          <a:p>
            <a:pPr>
              <a:buFont typeface="Wingdings" panose="05000000000000000000" pitchFamily="2" charset="2"/>
              <a:buChar char="v"/>
            </a:pPr>
            <a:r>
              <a:rPr lang="de-DE" dirty="0"/>
              <a:t> Intervision/SV!</a:t>
            </a:r>
          </a:p>
          <a:p>
            <a:pPr>
              <a:buFont typeface="Wingdings" panose="05000000000000000000" pitchFamily="2" charset="2"/>
              <a:buChar char="v"/>
            </a:pPr>
            <a:r>
              <a:rPr lang="de-AT" dirty="0"/>
              <a:t>Psychoedukation, Arbeit mit den 2 Stühlen, der „gute Kern“, zirkuläres Fragen, Projektionsfiguren, Erzählen über 3., Teilearbeit …</a:t>
            </a:r>
            <a:endParaRPr lang="de-DE" dirty="0"/>
          </a:p>
          <a:p>
            <a:endParaRPr lang="de-DE" dirty="0"/>
          </a:p>
          <a:p>
            <a:endParaRPr lang="de-DE" dirty="0"/>
          </a:p>
        </p:txBody>
      </p:sp>
    </p:spTree>
    <p:extLst>
      <p:ext uri="{BB962C8B-B14F-4D97-AF65-F5344CB8AC3E}">
        <p14:creationId xmlns:p14="http://schemas.microsoft.com/office/powerpoint/2010/main" val="2149903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SACHVERSTÄNDIGE</a:t>
            </a:r>
          </a:p>
        </p:txBody>
      </p:sp>
      <p:sp>
        <p:nvSpPr>
          <p:cNvPr id="3" name="Textplatzhalter 2"/>
          <p:cNvSpPr>
            <a:spLocks noGrp="1"/>
          </p:cNvSpPr>
          <p:nvPr>
            <p:ph type="body" idx="1"/>
          </p:nvPr>
        </p:nvSpPr>
        <p:spPr>
          <a:xfrm>
            <a:off x="8610600" y="4960137"/>
            <a:ext cx="3200400" cy="1463040"/>
          </a:xfrm>
        </p:spPr>
        <p:txBody>
          <a:bodyPr>
            <a:normAutofit/>
          </a:bodyPr>
          <a:lstStyle/>
          <a:p>
            <a:r>
              <a:rPr lang="de-DE" sz="2000" dirty="0"/>
              <a:t>Einsatzgebiete und Rolle der Prozessbegleitung</a:t>
            </a:r>
          </a:p>
        </p:txBody>
      </p:sp>
    </p:spTree>
    <p:extLst>
      <p:ext uri="{BB962C8B-B14F-4D97-AF65-F5344CB8AC3E}">
        <p14:creationId xmlns:p14="http://schemas.microsoft.com/office/powerpoint/2010/main" val="3452017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solidFill>
                  <a:schemeClr val="accent2"/>
                </a:solidFill>
              </a:rPr>
              <a:t>Sachverständige im Strafverfahren</a:t>
            </a:r>
          </a:p>
        </p:txBody>
      </p:sp>
      <p:sp>
        <p:nvSpPr>
          <p:cNvPr id="3" name="Inhaltsplatzhalter 2"/>
          <p:cNvSpPr>
            <a:spLocks noGrp="1"/>
          </p:cNvSpPr>
          <p:nvPr>
            <p:ph idx="1"/>
          </p:nvPr>
        </p:nvSpPr>
        <p:spPr/>
        <p:txBody>
          <a:bodyPr/>
          <a:lstStyle/>
          <a:p>
            <a:pPr>
              <a:buFont typeface="Wingdings" panose="05000000000000000000" pitchFamily="2" charset="2"/>
              <a:buChar char="v"/>
            </a:pPr>
            <a:r>
              <a:rPr lang="de-AT" dirty="0"/>
              <a:t>werden vom Gericht beauftragt (STA)</a:t>
            </a:r>
          </a:p>
          <a:p>
            <a:pPr>
              <a:buFont typeface="Wingdings" panose="05000000000000000000" pitchFamily="2" charset="2"/>
              <a:buChar char="v"/>
            </a:pPr>
            <a:r>
              <a:rPr lang="de-AT" dirty="0"/>
              <a:t>mind. 5 Jahre Berufspraxis im jeweiligen Fachgebiet</a:t>
            </a:r>
          </a:p>
          <a:p>
            <a:pPr>
              <a:buFont typeface="Wingdings" panose="05000000000000000000" pitchFamily="2" charset="2"/>
              <a:buChar char="v"/>
            </a:pPr>
            <a:r>
              <a:rPr lang="de-AT" dirty="0"/>
              <a:t>erfolgreicher Abschluss des gerichtlichen Zertifizierungsverfahrens</a:t>
            </a:r>
          </a:p>
          <a:p>
            <a:pPr>
              <a:buFont typeface="Wingdings" panose="05000000000000000000" pitchFamily="2" charset="2"/>
              <a:buChar char="v"/>
            </a:pPr>
            <a:r>
              <a:rPr lang="de-AT" dirty="0"/>
              <a:t>Eintragung in Liste der allgemein beeideten und gerichtlich zertifizierten Sachverständigen www.sdgliste.justiz.gv.at</a:t>
            </a:r>
          </a:p>
          <a:p>
            <a:pPr>
              <a:buFont typeface="Wingdings" panose="05000000000000000000" pitchFamily="2" charset="2"/>
              <a:buChar char="v"/>
            </a:pPr>
            <a:r>
              <a:rPr lang="de-AT" dirty="0"/>
              <a:t>im Einzelfall können auch nicht beeidete SV bestellt werden </a:t>
            </a:r>
          </a:p>
        </p:txBody>
      </p:sp>
    </p:spTree>
    <p:extLst>
      <p:ext uri="{BB962C8B-B14F-4D97-AF65-F5344CB8AC3E}">
        <p14:creationId xmlns:p14="http://schemas.microsoft.com/office/powerpoint/2010/main" val="291158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AT" dirty="0">
                <a:solidFill>
                  <a:schemeClr val="tx1"/>
                </a:solidFill>
              </a:rPr>
            </a:br>
            <a:br>
              <a:rPr lang="de-AT" dirty="0">
                <a:solidFill>
                  <a:schemeClr val="tx1"/>
                </a:solidFill>
              </a:rPr>
            </a:br>
            <a:r>
              <a:rPr lang="de-AT" sz="5600" dirty="0">
                <a:solidFill>
                  <a:schemeClr val="tx1"/>
                </a:solidFill>
              </a:rPr>
              <a:t>ROLLEN </a:t>
            </a:r>
            <a:br>
              <a:rPr lang="de-AT" dirty="0">
                <a:solidFill>
                  <a:schemeClr val="tx1"/>
                </a:solidFill>
              </a:rPr>
            </a:br>
            <a:r>
              <a:rPr lang="de-AT" sz="3100" dirty="0">
                <a:solidFill>
                  <a:schemeClr val="tx1"/>
                </a:solidFill>
              </a:rPr>
              <a:t>von </a:t>
            </a:r>
            <a:r>
              <a:rPr lang="de-AT" sz="3100" dirty="0" err="1">
                <a:solidFill>
                  <a:schemeClr val="tx1"/>
                </a:solidFill>
              </a:rPr>
              <a:t>SachverständigeN</a:t>
            </a:r>
            <a:r>
              <a:rPr lang="de-AT" sz="3100" dirty="0">
                <a:solidFill>
                  <a:schemeClr val="tx1"/>
                </a:solidFill>
              </a:rPr>
              <a:t> im Strafverfahren in </a:t>
            </a:r>
            <a:r>
              <a:rPr lang="de-AT" sz="3100" dirty="0" err="1">
                <a:solidFill>
                  <a:schemeClr val="tx1"/>
                </a:solidFill>
              </a:rPr>
              <a:t>bezug</a:t>
            </a:r>
            <a:r>
              <a:rPr lang="de-AT" sz="3100" dirty="0">
                <a:solidFill>
                  <a:schemeClr val="tx1"/>
                </a:solidFill>
              </a:rPr>
              <a:t> auf Kinder und Jugendliche</a:t>
            </a:r>
            <a:br>
              <a:rPr lang="de-AT" sz="3600" dirty="0">
                <a:solidFill>
                  <a:schemeClr val="tx1"/>
                </a:solidFill>
              </a:rPr>
            </a:br>
            <a:br>
              <a:rPr lang="de-AT" dirty="0">
                <a:solidFill>
                  <a:schemeClr val="tx1"/>
                </a:solidFill>
              </a:rPr>
            </a:br>
            <a:endParaRPr lang="de-AT" sz="3600" dirty="0">
              <a:solidFill>
                <a:schemeClr val="tx1"/>
              </a:solidFill>
            </a:endParaRPr>
          </a:p>
        </p:txBody>
      </p:sp>
      <p:sp>
        <p:nvSpPr>
          <p:cNvPr id="3" name="Inhaltsplatzhalter 2"/>
          <p:cNvSpPr>
            <a:spLocks noGrp="1"/>
          </p:cNvSpPr>
          <p:nvPr>
            <p:ph idx="1"/>
          </p:nvPr>
        </p:nvSpPr>
        <p:spPr>
          <a:xfrm>
            <a:off x="1024127" y="2743200"/>
            <a:ext cx="9720073" cy="4023360"/>
          </a:xfrm>
        </p:spPr>
        <p:txBody>
          <a:bodyPr>
            <a:normAutofit/>
          </a:bodyPr>
          <a:lstStyle/>
          <a:p>
            <a:pPr>
              <a:buFont typeface="Wingdings" panose="05000000000000000000" pitchFamily="2" charset="2"/>
              <a:buChar char="v"/>
            </a:pPr>
            <a:r>
              <a:rPr lang="de-AT" sz="2800" b="1" dirty="0"/>
              <a:t>Befragung</a:t>
            </a:r>
            <a:r>
              <a:rPr lang="de-AT" sz="2800" dirty="0"/>
              <a:t> von Kindern/Jugendlichen bei der kontradiktorischen Einvernahme (meist psychologische SV)</a:t>
            </a:r>
          </a:p>
          <a:p>
            <a:pPr>
              <a:buFont typeface="Wingdings" panose="05000000000000000000" pitchFamily="2" charset="2"/>
              <a:buChar char="v"/>
            </a:pPr>
            <a:r>
              <a:rPr lang="de-AT" sz="2800" b="1" dirty="0"/>
              <a:t>Begutachtung</a:t>
            </a:r>
            <a:r>
              <a:rPr lang="de-AT" sz="2800" dirty="0"/>
              <a:t>: Fachliche Einschätzung zu bestimmten Fragestellungen</a:t>
            </a:r>
          </a:p>
        </p:txBody>
      </p:sp>
    </p:spTree>
    <p:extLst>
      <p:ext uri="{BB962C8B-B14F-4D97-AF65-F5344CB8AC3E}">
        <p14:creationId xmlns:p14="http://schemas.microsoft.com/office/powerpoint/2010/main" val="94351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AMBIVALENZEN</a:t>
            </a:r>
          </a:p>
        </p:txBody>
      </p:sp>
      <p:sp>
        <p:nvSpPr>
          <p:cNvPr id="3" name="Textplatzhalter 2"/>
          <p:cNvSpPr>
            <a:spLocks noGrp="1"/>
          </p:cNvSpPr>
          <p:nvPr>
            <p:ph type="body" idx="1"/>
          </p:nvPr>
        </p:nvSpPr>
        <p:spPr/>
        <p:txBody>
          <a:bodyPr>
            <a:normAutofit/>
          </a:bodyPr>
          <a:lstStyle/>
          <a:p>
            <a:r>
              <a:rPr lang="de-DE" sz="2000" dirty="0"/>
              <a:t>Hintergründe, Möglichkeiten und Grenzen </a:t>
            </a:r>
          </a:p>
        </p:txBody>
      </p:sp>
    </p:spTree>
    <p:extLst>
      <p:ext uri="{BB962C8B-B14F-4D97-AF65-F5344CB8AC3E}">
        <p14:creationId xmlns:p14="http://schemas.microsoft.com/office/powerpoint/2010/main" val="1002845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Berufsgruppen und Fragestellungen</a:t>
            </a:r>
          </a:p>
        </p:txBody>
      </p:sp>
      <p:sp>
        <p:nvSpPr>
          <p:cNvPr id="3" name="Inhaltsplatzhalter 2"/>
          <p:cNvSpPr>
            <a:spLocks noGrp="1"/>
          </p:cNvSpPr>
          <p:nvPr>
            <p:ph idx="1"/>
          </p:nvPr>
        </p:nvSpPr>
        <p:spPr/>
        <p:txBody>
          <a:bodyPr>
            <a:normAutofit lnSpcReduction="10000"/>
          </a:bodyPr>
          <a:lstStyle/>
          <a:p>
            <a:pPr>
              <a:buFont typeface="Wingdings" panose="05000000000000000000" pitchFamily="2" charset="2"/>
              <a:buChar char="v"/>
            </a:pPr>
            <a:r>
              <a:rPr lang="de-AT" sz="2600" b="1" dirty="0"/>
              <a:t>Psychologie:</a:t>
            </a:r>
            <a:r>
              <a:rPr lang="de-AT" sz="2600" dirty="0"/>
              <a:t> Aussagefähigkeit und Aussagetüchtigkeit, Suggestibilität, Aussagepsychologie/</a:t>
            </a:r>
            <a:r>
              <a:rPr lang="de-AT" sz="2600" dirty="0" err="1"/>
              <a:t>Erlebnisbasiertheit</a:t>
            </a:r>
            <a:r>
              <a:rPr lang="de-AT" sz="2600" dirty="0"/>
              <a:t>, Schuldfähigkeit</a:t>
            </a:r>
          </a:p>
          <a:p>
            <a:pPr>
              <a:buFont typeface="Wingdings" panose="05000000000000000000" pitchFamily="2" charset="2"/>
              <a:buChar char="v"/>
            </a:pPr>
            <a:r>
              <a:rPr lang="de-AT" sz="2600" b="1" dirty="0"/>
              <a:t>Psychiatrie: </a:t>
            </a:r>
            <a:r>
              <a:rPr lang="de-AT" sz="2600" dirty="0"/>
              <a:t>psychischer Zustand von Zeug*innen bzw. auch von Beschuldigten, Frage von Folgen, Feststellen von Schmerzperioden, </a:t>
            </a:r>
            <a:r>
              <a:rPr lang="de-AT" sz="2600" dirty="0" err="1"/>
              <a:t>tw</a:t>
            </a:r>
            <a:r>
              <a:rPr lang="de-AT" sz="2600" dirty="0"/>
              <a:t>. auch Aussagefähigkeit und -tüchtigkeit</a:t>
            </a:r>
          </a:p>
          <a:p>
            <a:pPr>
              <a:buFont typeface="Wingdings" panose="05000000000000000000" pitchFamily="2" charset="2"/>
              <a:buChar char="v"/>
            </a:pPr>
            <a:r>
              <a:rPr lang="de-AT" sz="2600" b="1" dirty="0"/>
              <a:t>Medizin: </a:t>
            </a:r>
            <a:r>
              <a:rPr lang="de-AT" sz="2600" dirty="0"/>
              <a:t>Frage nach der </a:t>
            </a:r>
            <a:r>
              <a:rPr lang="de-AT" sz="2600" dirty="0" err="1"/>
              <a:t>Einvernahmefähigkeit</a:t>
            </a:r>
            <a:r>
              <a:rPr lang="de-AT" sz="2600" dirty="0"/>
              <a:t>, Begutachtung von Verletzungen, Spuren </a:t>
            </a:r>
          </a:p>
          <a:p>
            <a:pPr>
              <a:buFont typeface="Wingdings" panose="05000000000000000000" pitchFamily="2" charset="2"/>
              <a:buChar char="v"/>
            </a:pPr>
            <a:r>
              <a:rPr lang="de-AT" sz="2600" b="1" dirty="0"/>
              <a:t>Gerichtsmedizin: </a:t>
            </a:r>
            <a:r>
              <a:rPr lang="de-AT" sz="2600" dirty="0"/>
              <a:t>DNA-Gutachten, Analysen von Blut-/Haarproben (Toxikologie)</a:t>
            </a:r>
          </a:p>
          <a:p>
            <a:pPr>
              <a:buFont typeface="Wingdings" panose="05000000000000000000" pitchFamily="2" charset="2"/>
              <a:buChar char="v"/>
            </a:pPr>
            <a:r>
              <a:rPr lang="de-AT" sz="2600" b="1" dirty="0"/>
              <a:t>Andere Fachgebiete</a:t>
            </a:r>
            <a:r>
              <a:rPr lang="de-AT" sz="2600" dirty="0"/>
              <a:t>: z.B. EDV…</a:t>
            </a:r>
          </a:p>
        </p:txBody>
      </p:sp>
    </p:spTree>
    <p:extLst>
      <p:ext uri="{BB962C8B-B14F-4D97-AF65-F5344CB8AC3E}">
        <p14:creationId xmlns:p14="http://schemas.microsoft.com/office/powerpoint/2010/main" val="3616355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Rolle des/der Sachverständigen</a:t>
            </a:r>
          </a:p>
        </p:txBody>
      </p:sp>
      <p:sp>
        <p:nvSpPr>
          <p:cNvPr id="3" name="Inhaltsplatzhalter 2"/>
          <p:cNvSpPr>
            <a:spLocks noGrp="1"/>
          </p:cNvSpPr>
          <p:nvPr>
            <p:ph idx="1"/>
          </p:nvPr>
        </p:nvSpPr>
        <p:spPr/>
        <p:txBody>
          <a:bodyPr>
            <a:normAutofit/>
          </a:bodyPr>
          <a:lstStyle/>
          <a:p>
            <a:pPr>
              <a:buFont typeface="Wingdings" panose="05000000000000000000" pitchFamily="2" charset="2"/>
              <a:buChar char="v"/>
            </a:pPr>
            <a:r>
              <a:rPr lang="de-AT" sz="2400" dirty="0"/>
              <a:t>arbeiten nicht im Auftrag eines Opfers, sondern im Auftrag des Gerichtes</a:t>
            </a:r>
          </a:p>
          <a:p>
            <a:pPr>
              <a:buFont typeface="Wingdings" panose="05000000000000000000" pitchFamily="2" charset="2"/>
              <a:buChar char="v"/>
            </a:pPr>
            <a:r>
              <a:rPr lang="de-AT" sz="2400" dirty="0"/>
              <a:t>Verfolgung von Straftäter*innen steht im Vordergrund</a:t>
            </a:r>
          </a:p>
          <a:p>
            <a:pPr>
              <a:buFont typeface="Wingdings" panose="05000000000000000000" pitchFamily="2" charset="2"/>
              <a:buChar char="v"/>
            </a:pPr>
            <a:r>
              <a:rPr lang="de-AT" sz="2400" dirty="0"/>
              <a:t>Befragungen von Opfern als auch Begutachtung</a:t>
            </a:r>
          </a:p>
          <a:p>
            <a:pPr>
              <a:buFont typeface="Wingdings" panose="05000000000000000000" pitchFamily="2" charset="2"/>
              <a:buChar char="v"/>
            </a:pPr>
            <a:r>
              <a:rPr lang="de-AT" sz="2400" dirty="0"/>
              <a:t>Bei Sexualdelikten von Kindern und Jugendlichen bis zum 14. Lebensjahr werden zur Befragung vor allem Psycholog*innen als Sachverständige herangezogen </a:t>
            </a:r>
          </a:p>
        </p:txBody>
      </p:sp>
    </p:spTree>
    <p:extLst>
      <p:ext uri="{BB962C8B-B14F-4D97-AF65-F5344CB8AC3E}">
        <p14:creationId xmlns:p14="http://schemas.microsoft.com/office/powerpoint/2010/main" val="51070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Rolle der PB in Bezug auf SV</a:t>
            </a:r>
          </a:p>
        </p:txBody>
      </p:sp>
      <p:sp>
        <p:nvSpPr>
          <p:cNvPr id="3" name="Inhaltsplatzhalter 2"/>
          <p:cNvSpPr>
            <a:spLocks noGrp="1"/>
          </p:cNvSpPr>
          <p:nvPr>
            <p:ph idx="1"/>
          </p:nvPr>
        </p:nvSpPr>
        <p:spPr/>
        <p:txBody>
          <a:bodyPr>
            <a:normAutofit/>
          </a:bodyPr>
          <a:lstStyle/>
          <a:p>
            <a:pPr>
              <a:buFont typeface="Wingdings" panose="05000000000000000000" pitchFamily="2" charset="2"/>
              <a:buChar char="v"/>
            </a:pPr>
            <a:r>
              <a:rPr lang="de-AT" sz="2400" dirty="0"/>
              <a:t>Information und Erklärung zu Begutachtungsaufträgen</a:t>
            </a:r>
          </a:p>
          <a:p>
            <a:pPr>
              <a:buFont typeface="Wingdings" panose="05000000000000000000" pitchFamily="2" charset="2"/>
              <a:buChar char="v"/>
            </a:pPr>
            <a:r>
              <a:rPr lang="de-AT" sz="2400" dirty="0"/>
              <a:t>Vorbereitung auf Begutachtungstermine (Setting, Ablauf, Rahmen)</a:t>
            </a:r>
          </a:p>
          <a:p>
            <a:pPr>
              <a:buFont typeface="Wingdings" panose="05000000000000000000" pitchFamily="2" charset="2"/>
              <a:buChar char="v"/>
            </a:pPr>
            <a:r>
              <a:rPr lang="de-AT" sz="2400" dirty="0"/>
              <a:t>Begleitung zu Begutachtungen </a:t>
            </a:r>
          </a:p>
          <a:p>
            <a:pPr>
              <a:buFont typeface="Wingdings" panose="05000000000000000000" pitchFamily="2" charset="2"/>
              <a:buChar char="v"/>
            </a:pPr>
            <a:r>
              <a:rPr lang="de-AT" sz="2400" dirty="0"/>
              <a:t>Begleitung zur </a:t>
            </a:r>
            <a:r>
              <a:rPr lang="de-AT" sz="2400" dirty="0" err="1"/>
              <a:t>KdE</a:t>
            </a:r>
            <a:endParaRPr lang="de-AT" sz="2400" dirty="0"/>
          </a:p>
          <a:p>
            <a:pPr>
              <a:buFont typeface="Wingdings" panose="05000000000000000000" pitchFamily="2" charset="2"/>
              <a:buChar char="v"/>
            </a:pPr>
            <a:r>
              <a:rPr lang="de-AT" sz="2400" dirty="0"/>
              <a:t>Kooperation mit den Sachverständigen rund um deren Auftrag/Einsatz</a:t>
            </a:r>
          </a:p>
        </p:txBody>
      </p:sp>
    </p:spTree>
    <p:extLst>
      <p:ext uri="{BB962C8B-B14F-4D97-AF65-F5344CB8AC3E}">
        <p14:creationId xmlns:p14="http://schemas.microsoft.com/office/powerpoint/2010/main" val="3709728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Besonderheiten forensischer Begutachtung </a:t>
            </a:r>
            <a:r>
              <a:rPr lang="de-AT" sz="2800" dirty="0"/>
              <a:t>(Eich, 2007)</a:t>
            </a:r>
          </a:p>
        </p:txBody>
      </p:sp>
      <p:sp>
        <p:nvSpPr>
          <p:cNvPr id="3" name="Inhaltsplatzhalter 2"/>
          <p:cNvSpPr>
            <a:spLocks noGrp="1"/>
          </p:cNvSpPr>
          <p:nvPr>
            <p:ph idx="1"/>
          </p:nvPr>
        </p:nvSpPr>
        <p:spPr>
          <a:xfrm>
            <a:off x="1024128" y="2286000"/>
            <a:ext cx="10260399" cy="4023360"/>
          </a:xfrm>
        </p:spPr>
        <p:txBody>
          <a:bodyPr>
            <a:normAutofit fontScale="77500" lnSpcReduction="20000"/>
          </a:bodyPr>
          <a:lstStyle/>
          <a:p>
            <a:pPr>
              <a:buFont typeface="Wingdings" panose="05000000000000000000" pitchFamily="2" charset="2"/>
              <a:buChar char="v"/>
            </a:pPr>
            <a:r>
              <a:rPr lang="de-AT" sz="2700" dirty="0"/>
              <a:t>Begutachtung ist zunächst nicht freiwillig, sondern Auftrag des Gerichts</a:t>
            </a:r>
          </a:p>
          <a:p>
            <a:pPr>
              <a:buFont typeface="Wingdings" panose="05000000000000000000" pitchFamily="2" charset="2"/>
              <a:buChar char="v"/>
            </a:pPr>
            <a:endParaRPr lang="de-AT" sz="2700" dirty="0"/>
          </a:p>
          <a:p>
            <a:pPr marL="0" indent="0">
              <a:buNone/>
            </a:pPr>
            <a:r>
              <a:rPr lang="de-AT" sz="2700" dirty="0"/>
              <a:t>Aber:</a:t>
            </a:r>
          </a:p>
          <a:p>
            <a:pPr marL="0" indent="0">
              <a:buNone/>
            </a:pPr>
            <a:r>
              <a:rPr lang="de-AT" sz="2800" dirty="0"/>
              <a:t>Der Hauptverband der Sachverständigen zur Freiwilligkeit: </a:t>
            </a:r>
            <a:r>
              <a:rPr lang="de-AT" sz="2800" i="1" dirty="0"/>
              <a:t>„Aufgrund der hohen ethischen Anforderun­gen an die Tätigkeit von Gerichtssachverständigen sind „erzwungene“ Befundaufnahmen auszu­schließen. Wenn Klient*innen einzelne oder auch alle Fragen der oder des Sachverständigen nicht beantworten wollen, so wird dies zur Kenntnis zu nehmen sein, eventuell verbunden mit dem Hinweis, dass dann kein oder nur ein unvollständiges Gutachten erstattet werden kann. Gerichts­sachverständige können generell nichts erzwingen, dafür fehlt jede gesetzliche Handhabe. In diesem Sinn werden Gerichtssachverständige auch vom Beginn ihrer Tätigkeit an geschult. Sollte eine Klientin oder ein Klient der Meinung sein, nicht über die Freiwilligkeit der Teilnahme an der Befundaufnahme aufgeklärt worden zu sein und dadurch Rechtsnachteile erlitten zu haben, so wäre dies dem Gericht mitzuteilen, dass dann entsprechende Veranlassungen zu treffen hätte.“</a:t>
            </a:r>
            <a:endParaRPr lang="de-AT" sz="2800" dirty="0"/>
          </a:p>
        </p:txBody>
      </p:sp>
    </p:spTree>
    <p:extLst>
      <p:ext uri="{BB962C8B-B14F-4D97-AF65-F5344CB8AC3E}">
        <p14:creationId xmlns:p14="http://schemas.microsoft.com/office/powerpoint/2010/main" val="2677899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Grundsätze für Sachverständige</a:t>
            </a:r>
          </a:p>
        </p:txBody>
      </p:sp>
      <p:sp>
        <p:nvSpPr>
          <p:cNvPr id="3" name="Inhaltsplatzhalter 2"/>
          <p:cNvSpPr>
            <a:spLocks noGrp="1"/>
          </p:cNvSpPr>
          <p:nvPr>
            <p:ph idx="1"/>
          </p:nvPr>
        </p:nvSpPr>
        <p:spPr/>
        <p:txBody>
          <a:bodyPr/>
          <a:lstStyle/>
          <a:p>
            <a:pPr>
              <a:buFont typeface="Wingdings" panose="05000000000000000000" pitchFamily="2" charset="2"/>
              <a:buChar char="v"/>
            </a:pPr>
            <a:r>
              <a:rPr lang="de-AT" sz="2800" dirty="0"/>
              <a:t>Nutzung ausschließlich wissenschaftlich anerkannter Methoden </a:t>
            </a:r>
          </a:p>
          <a:p>
            <a:pPr>
              <a:buFont typeface="Wingdings" panose="05000000000000000000" pitchFamily="2" charset="2"/>
              <a:buChar char="v"/>
            </a:pPr>
            <a:r>
              <a:rPr lang="de-AT" sz="2800" dirty="0"/>
              <a:t>Beschränkung auf Fragestellung</a:t>
            </a:r>
          </a:p>
          <a:p>
            <a:pPr>
              <a:buFont typeface="Wingdings" panose="05000000000000000000" pitchFamily="2" charset="2"/>
              <a:buChar char="v"/>
            </a:pPr>
            <a:r>
              <a:rPr lang="de-AT" sz="2800" dirty="0"/>
              <a:t>Informationspflicht gegenüber der Person, die begutachtet wird (u. a. Verweigerungsrecht)</a:t>
            </a:r>
          </a:p>
          <a:p>
            <a:pPr>
              <a:buFont typeface="Wingdings" panose="05000000000000000000" pitchFamily="2" charset="2"/>
              <a:buChar char="v"/>
            </a:pPr>
            <a:r>
              <a:rPr lang="de-AT" sz="2800" dirty="0"/>
              <a:t>verantwortungsvoller Umgang mit Konflikten zwischen Schutz der Person, Verschwiegenheit und Aussagepflicht</a:t>
            </a:r>
          </a:p>
          <a:p>
            <a:pPr>
              <a:buFont typeface="Wingdings" panose="05000000000000000000" pitchFamily="2" charset="2"/>
              <a:buChar char="v"/>
            </a:pPr>
            <a:r>
              <a:rPr lang="de-AT" sz="2800" dirty="0"/>
              <a:t>Kommunikation der Ergebnisse an begutachtete Person</a:t>
            </a:r>
          </a:p>
        </p:txBody>
      </p:sp>
    </p:spTree>
    <p:extLst>
      <p:ext uri="{BB962C8B-B14F-4D97-AF65-F5344CB8AC3E}">
        <p14:creationId xmlns:p14="http://schemas.microsoft.com/office/powerpoint/2010/main" val="1093268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611095"/>
            <a:ext cx="10270789" cy="1499616"/>
          </a:xfrm>
        </p:spPr>
        <p:txBody>
          <a:bodyPr>
            <a:normAutofit/>
          </a:bodyPr>
          <a:lstStyle/>
          <a:p>
            <a:r>
              <a:rPr lang="de-AT" dirty="0">
                <a:solidFill>
                  <a:schemeClr val="accent2"/>
                </a:solidFill>
              </a:rPr>
              <a:t>Fragestellungen psychologischer GUTACHTEN</a:t>
            </a:r>
          </a:p>
        </p:txBody>
      </p:sp>
      <p:sp>
        <p:nvSpPr>
          <p:cNvPr id="3" name="Inhaltsplatzhalter 2"/>
          <p:cNvSpPr>
            <a:spLocks noGrp="1"/>
          </p:cNvSpPr>
          <p:nvPr>
            <p:ph idx="1"/>
          </p:nvPr>
        </p:nvSpPr>
        <p:spPr/>
        <p:txBody>
          <a:bodyPr/>
          <a:lstStyle/>
          <a:p>
            <a:pPr>
              <a:buFont typeface="Wingdings" panose="05000000000000000000" pitchFamily="2" charset="2"/>
              <a:buChar char="v"/>
            </a:pPr>
            <a:r>
              <a:rPr lang="de-AT" b="1" dirty="0"/>
              <a:t> Aussagefähigkeit</a:t>
            </a:r>
            <a:r>
              <a:rPr lang="de-AT" dirty="0"/>
              <a:t>: Fähigkeit einer Person, Erlebnisse zu erinnern und nachvollziehbar wiederzugeben.</a:t>
            </a:r>
          </a:p>
          <a:p>
            <a:pPr>
              <a:buFont typeface="Wingdings" panose="05000000000000000000" pitchFamily="2" charset="2"/>
              <a:buChar char="v"/>
            </a:pPr>
            <a:r>
              <a:rPr lang="de-AT" b="1" dirty="0"/>
              <a:t> Aussagetüchtigkeit</a:t>
            </a:r>
            <a:r>
              <a:rPr lang="de-AT" dirty="0"/>
              <a:t>: Fähigkeit einer Person, zu einem bestimmten Sachverhalt eine angemessene Aussage zu machen.</a:t>
            </a:r>
          </a:p>
          <a:p>
            <a:pPr>
              <a:buFont typeface="Wingdings" panose="05000000000000000000" pitchFamily="2" charset="2"/>
              <a:buChar char="v"/>
            </a:pPr>
            <a:r>
              <a:rPr lang="de-AT" b="1" dirty="0"/>
              <a:t> Glaubhaftigkeit der Aussage</a:t>
            </a:r>
            <a:r>
              <a:rPr lang="de-AT" dirty="0"/>
              <a:t>: </a:t>
            </a:r>
            <a:r>
              <a:rPr lang="de-AT" dirty="0" err="1"/>
              <a:t>Erlebnisbasiertheit</a:t>
            </a:r>
            <a:r>
              <a:rPr lang="de-AT" dirty="0"/>
              <a:t> von Aussagen – Frage, ob ein Erlebnis an sich oder in der behaupteten Form stattgefunden hat.</a:t>
            </a:r>
          </a:p>
          <a:p>
            <a:pPr>
              <a:buFont typeface="Wingdings" panose="05000000000000000000" pitchFamily="2" charset="2"/>
              <a:buChar char="v"/>
            </a:pPr>
            <a:r>
              <a:rPr lang="de-AT" b="1" dirty="0"/>
              <a:t> Aussagegenauigkeit</a:t>
            </a:r>
            <a:r>
              <a:rPr lang="de-AT" dirty="0"/>
              <a:t>: In Fällen, in denen das relevante Ereignis zweifelsfrei stattgefunden hat, kann die Genauigkeit der Aussage über das Geschehen fraglich sein.</a:t>
            </a:r>
          </a:p>
        </p:txBody>
      </p:sp>
    </p:spTree>
    <p:extLst>
      <p:ext uri="{BB962C8B-B14F-4D97-AF65-F5344CB8AC3E}">
        <p14:creationId xmlns:p14="http://schemas.microsoft.com/office/powerpoint/2010/main" val="2754530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842169"/>
            <a:ext cx="10296896" cy="1143000"/>
          </a:xfrm>
        </p:spPr>
        <p:txBody>
          <a:bodyPr rtlCol="0">
            <a:normAutofit/>
          </a:bodyPr>
          <a:lstStyle/>
          <a:p>
            <a:pPr>
              <a:defRPr/>
            </a:pPr>
            <a:r>
              <a:rPr lang="de-AT" altLang="de-DE" dirty="0"/>
              <a:t>Aussagefähigkeit und -tüchtigkeit</a:t>
            </a:r>
            <a:endParaRPr lang="de-AT" dirty="0"/>
          </a:p>
        </p:txBody>
      </p:sp>
      <p:sp>
        <p:nvSpPr>
          <p:cNvPr id="151557" name="Inhaltsplatzhalter 2"/>
          <p:cNvSpPr>
            <a:spLocks noGrp="1"/>
          </p:cNvSpPr>
          <p:nvPr>
            <p:ph idx="1"/>
          </p:nvPr>
        </p:nvSpPr>
        <p:spPr>
          <a:xfrm>
            <a:off x="1055688" y="2053087"/>
            <a:ext cx="10296896" cy="4328240"/>
          </a:xfrm>
        </p:spPr>
        <p:txBody>
          <a:bodyPr>
            <a:normAutofit lnSpcReduction="10000"/>
          </a:bodyPr>
          <a:lstStyle/>
          <a:p>
            <a:pPr>
              <a:spcBef>
                <a:spcPct val="0"/>
              </a:spcBef>
            </a:pPr>
            <a:r>
              <a:rPr lang="de-AT" altLang="de-DE" sz="2400" dirty="0"/>
              <a:t>Zuverlässigkeit einer Aussage wird von verschiedenen die </a:t>
            </a:r>
            <a:r>
              <a:rPr lang="de-AT" altLang="de-DE" sz="2400" b="1" dirty="0"/>
              <a:t>Aussagekompetenz beeinflussenden Faktoren mitbestimmt</a:t>
            </a:r>
          </a:p>
          <a:p>
            <a:pPr>
              <a:spcBef>
                <a:spcPct val="0"/>
              </a:spcBef>
              <a:buFont typeface="Arial" panose="020B0604020202020204" pitchFamily="34" charset="0"/>
              <a:buChar char="•"/>
            </a:pPr>
            <a:r>
              <a:rPr lang="de-AT" altLang="de-DE" sz="2400" dirty="0"/>
              <a:t> Fähigkeit zur realitätsangemessenen Wahrnehmung und Quellenmonitoring</a:t>
            </a:r>
          </a:p>
          <a:p>
            <a:pPr>
              <a:spcBef>
                <a:spcPct val="0"/>
              </a:spcBef>
              <a:buFont typeface="Arial" panose="020B0604020202020204" pitchFamily="34" charset="0"/>
              <a:buChar char="•"/>
            </a:pPr>
            <a:r>
              <a:rPr lang="de-AT" altLang="de-DE" sz="2400" dirty="0"/>
              <a:t> Kognitive und gedächtnispsychologische Faktoren</a:t>
            </a:r>
          </a:p>
          <a:p>
            <a:pPr>
              <a:spcBef>
                <a:spcPct val="0"/>
              </a:spcBef>
              <a:buFont typeface="Arial" panose="020B0604020202020204" pitchFamily="34" charset="0"/>
              <a:buChar char="•"/>
            </a:pPr>
            <a:r>
              <a:rPr lang="de-AT" altLang="de-DE" sz="2400" dirty="0"/>
              <a:t> Sprachverständnis und sprachliches Ausdrucksvermögen</a:t>
            </a:r>
          </a:p>
          <a:p>
            <a:pPr>
              <a:spcBef>
                <a:spcPct val="0"/>
              </a:spcBef>
              <a:buFont typeface="Symbol" panose="05050102010706020507" pitchFamily="18" charset="2"/>
              <a:buChar char="-"/>
            </a:pPr>
            <a:endParaRPr lang="de-AT" altLang="de-DE" sz="2400" dirty="0"/>
          </a:p>
          <a:p>
            <a:pPr>
              <a:spcBef>
                <a:spcPct val="0"/>
              </a:spcBef>
            </a:pPr>
            <a:r>
              <a:rPr lang="de-AT" altLang="de-DE" sz="2400" b="1" dirty="0"/>
              <a:t>Einschränkung </a:t>
            </a:r>
            <a:r>
              <a:rPr lang="de-AT" altLang="de-DE" sz="2400" dirty="0"/>
              <a:t>bei</a:t>
            </a:r>
          </a:p>
          <a:p>
            <a:pPr>
              <a:spcBef>
                <a:spcPct val="0"/>
              </a:spcBef>
              <a:buFont typeface="Arial" panose="020B0604020202020204" pitchFamily="34" charset="0"/>
              <a:buChar char="•"/>
            </a:pPr>
            <a:r>
              <a:rPr lang="de-AT" altLang="de-DE" sz="2400" dirty="0"/>
              <a:t> Kindern unter 6a</a:t>
            </a:r>
          </a:p>
          <a:p>
            <a:pPr>
              <a:spcBef>
                <a:spcPct val="0"/>
              </a:spcBef>
              <a:buFont typeface="Arial" panose="020B0604020202020204" pitchFamily="34" charset="0"/>
              <a:buChar char="•"/>
            </a:pPr>
            <a:r>
              <a:rPr lang="de-AT" altLang="de-DE" sz="2400" dirty="0"/>
              <a:t> Entwicklungsverzögerungen</a:t>
            </a:r>
          </a:p>
          <a:p>
            <a:pPr>
              <a:spcBef>
                <a:spcPct val="0"/>
              </a:spcBef>
              <a:buFont typeface="Arial" panose="020B0604020202020204" pitchFamily="34" charset="0"/>
              <a:buChar char="•"/>
            </a:pPr>
            <a:r>
              <a:rPr lang="de-AT" altLang="de-DE" sz="2400" dirty="0"/>
              <a:t> Kognitiven Beeinträchtigungen</a:t>
            </a:r>
          </a:p>
          <a:p>
            <a:pPr>
              <a:spcBef>
                <a:spcPct val="0"/>
              </a:spcBef>
              <a:buFont typeface="Arial" panose="020B0604020202020204" pitchFamily="34" charset="0"/>
              <a:buChar char="•"/>
            </a:pPr>
            <a:r>
              <a:rPr lang="de-AT" altLang="de-DE" sz="2400" dirty="0"/>
              <a:t> Schwerwiegenden Sinnesbeeinträchtigungen</a:t>
            </a:r>
          </a:p>
          <a:p>
            <a:pPr>
              <a:spcBef>
                <a:spcPct val="0"/>
              </a:spcBef>
              <a:buFont typeface="Arial" panose="020B0604020202020204" pitchFamily="34" charset="0"/>
              <a:buChar char="•"/>
            </a:pPr>
            <a:r>
              <a:rPr lang="de-AT" altLang="de-DE" sz="2400" dirty="0"/>
              <a:t> Schweren psychischen Erkrankungen</a:t>
            </a:r>
          </a:p>
          <a:p>
            <a:pPr>
              <a:spcBef>
                <a:spcPct val="0"/>
              </a:spcBef>
              <a:buFont typeface="Arial" panose="020B0604020202020204" pitchFamily="34" charset="0"/>
              <a:buChar char="•"/>
            </a:pPr>
            <a:r>
              <a:rPr lang="de-AT" altLang="de-DE" sz="2400" dirty="0"/>
              <a:t> Psychoaktivem Substanzeinfluss</a:t>
            </a:r>
          </a:p>
          <a:p>
            <a:pPr>
              <a:spcBef>
                <a:spcPct val="0"/>
              </a:spcBef>
              <a:buFont typeface="Symbol" panose="05050102010706020507" pitchFamily="18" charset="2"/>
              <a:buChar char="-"/>
            </a:pPr>
            <a:endParaRPr lang="de-AT" altLang="de-DE" sz="2400" dirty="0"/>
          </a:p>
          <a:p>
            <a:pPr>
              <a:spcBef>
                <a:spcPct val="0"/>
              </a:spcBef>
            </a:pPr>
            <a:endParaRPr lang="de-AT" altLang="de-DE" sz="2400" dirty="0"/>
          </a:p>
          <a:p>
            <a:pPr eaLnBrk="1" hangingPunct="1"/>
            <a:endParaRPr lang="de-AT" altLang="de-DE" sz="2400" dirty="0"/>
          </a:p>
        </p:txBody>
      </p:sp>
    </p:spTree>
    <p:extLst>
      <p:ext uri="{BB962C8B-B14F-4D97-AF65-F5344CB8AC3E}">
        <p14:creationId xmlns:p14="http://schemas.microsoft.com/office/powerpoint/2010/main" val="465614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Aussagefähigkeit bei jungen Kindern</a:t>
            </a:r>
          </a:p>
        </p:txBody>
      </p:sp>
      <p:sp>
        <p:nvSpPr>
          <p:cNvPr id="3" name="Inhaltsplatzhalter 2"/>
          <p:cNvSpPr>
            <a:spLocks noGrp="1"/>
          </p:cNvSpPr>
          <p:nvPr>
            <p:ph idx="1"/>
          </p:nvPr>
        </p:nvSpPr>
        <p:spPr/>
        <p:txBody>
          <a:bodyPr/>
          <a:lstStyle/>
          <a:p>
            <a:r>
              <a:rPr lang="de-AT" dirty="0"/>
              <a:t>Bei jungen Kindern (Vorschulalter) ist abzuwägen, ob eine Begutachtung über Aussagefähigkeit und -tüchtigkeit vor der kontradiktorischen Vernehmung sinnvoll ist.</a:t>
            </a:r>
          </a:p>
          <a:p>
            <a:pPr>
              <a:buFont typeface="Wingdings" panose="05000000000000000000" pitchFamily="2" charset="2"/>
              <a:buChar char="Ø"/>
            </a:pPr>
            <a:r>
              <a:rPr lang="de-AT" dirty="0"/>
              <a:t>Falls diese nicht gegeben ist, erübrigt es sich i.d.R., eine kontradiktorische Vernehmung des Kindes zu machen. </a:t>
            </a:r>
          </a:p>
          <a:p>
            <a:pPr>
              <a:buFont typeface="Wingdings" panose="05000000000000000000" pitchFamily="2" charset="2"/>
              <a:buChar char="Ø"/>
            </a:pPr>
            <a:r>
              <a:rPr lang="de-AT" dirty="0"/>
              <a:t>Gegen diese Vorgangsweise lässt sich einwenden, dass dadurch viel Zeit vergeht und bis zur </a:t>
            </a:r>
            <a:r>
              <a:rPr lang="de-AT" dirty="0" err="1"/>
              <a:t>KdV</a:t>
            </a:r>
            <a:r>
              <a:rPr lang="de-AT" dirty="0"/>
              <a:t> vom Kind mehr vergessen wird.</a:t>
            </a:r>
          </a:p>
        </p:txBody>
      </p:sp>
    </p:spTree>
    <p:extLst>
      <p:ext uri="{BB962C8B-B14F-4D97-AF65-F5344CB8AC3E}">
        <p14:creationId xmlns:p14="http://schemas.microsoft.com/office/powerpoint/2010/main" val="1868478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Entwicklung der Aussagetüchtigkeit</a:t>
            </a:r>
            <a:br>
              <a:rPr lang="de-AT" dirty="0"/>
            </a:br>
            <a:r>
              <a:rPr lang="de-DE" sz="1600" b="0" i="0" u="none" strike="noStrike" baseline="0" dirty="0">
                <a:latin typeface="Times New Roman" panose="02020603050405020304" pitchFamily="18" charset="0"/>
              </a:rPr>
              <a:t>Volbert &amp; Steller (2014)</a:t>
            </a:r>
            <a:endParaRPr lang="de-AT" dirty="0"/>
          </a:p>
        </p:txBody>
      </p:sp>
      <p:sp>
        <p:nvSpPr>
          <p:cNvPr id="3" name="Inhaltsplatzhalter 2"/>
          <p:cNvSpPr>
            <a:spLocks noGrp="1"/>
          </p:cNvSpPr>
          <p:nvPr>
            <p:ph idx="1"/>
          </p:nvPr>
        </p:nvSpPr>
        <p:spPr/>
        <p:txBody>
          <a:bodyPr>
            <a:normAutofit lnSpcReduction="10000"/>
          </a:bodyPr>
          <a:lstStyle/>
          <a:p>
            <a:r>
              <a:rPr lang="de-DE" sz="2400" b="1" i="0" u="none" strike="noStrike" baseline="0" dirty="0"/>
              <a:t>bis 18 Monate</a:t>
            </a:r>
            <a:r>
              <a:rPr lang="de-DE" sz="2400" b="0" i="0" u="none" strike="noStrike" baseline="0" dirty="0"/>
              <a:t>: keine expliziten Erinnerungen </a:t>
            </a:r>
          </a:p>
          <a:p>
            <a:r>
              <a:rPr lang="de-DE" sz="2400" b="1" i="0" u="none" strike="noStrike" baseline="0" dirty="0"/>
              <a:t>19 Monate bis drei Jahre</a:t>
            </a:r>
            <a:r>
              <a:rPr lang="de-DE" sz="2400" b="0" i="0" u="none" strike="noStrike" baseline="0" dirty="0"/>
              <a:t>: Erinnerung auch an (auch länger) zurückliegende Ereignisse, aber noch große Schwierigkeiten beim selbstständigen Abruf von Informationen, im freien Bericht finden sich nur wenige Informationen (</a:t>
            </a:r>
            <a:r>
              <a:rPr lang="de-DE" sz="2400" b="0" i="0" u="none" strike="noStrike" baseline="0" dirty="0" err="1"/>
              <a:t>fragmentische</a:t>
            </a:r>
            <a:r>
              <a:rPr lang="de-DE" sz="2400" b="0" i="0" u="none" strike="noStrike" baseline="0" dirty="0"/>
              <a:t> Schilderungen, häufig nur einzelne Informationselemente) </a:t>
            </a:r>
          </a:p>
          <a:p>
            <a:r>
              <a:rPr lang="de-DE" sz="2400" b="1" i="0" u="none" strike="noStrike" baseline="0" dirty="0"/>
              <a:t>vier bis fünf Jahre</a:t>
            </a:r>
            <a:r>
              <a:rPr lang="de-DE" sz="2400" b="0" i="0" u="none" strike="noStrike" baseline="0" dirty="0"/>
              <a:t>: </a:t>
            </a:r>
            <a:r>
              <a:rPr lang="de-DE" sz="2400" dirty="0"/>
              <a:t>Zunahme der </a:t>
            </a:r>
            <a:r>
              <a:rPr lang="de-DE" sz="2400" b="0" i="0" u="none" strike="noStrike" baseline="0" dirty="0"/>
              <a:t>Fähigkeit, ohne Hilfestellung über erlebte Ereignisse zu berichten; kurze Narrationen möglich, mit angemessener Befragungstechnik sind viele Kinder bereits in der Lage, Auskunft über zurückliegende Erlebnisse zu geben</a:t>
            </a:r>
          </a:p>
          <a:p>
            <a:r>
              <a:rPr lang="de-DE" sz="2400" b="1" i="0" u="none" strike="noStrike" baseline="0" dirty="0"/>
              <a:t>ab sechs Jahre</a:t>
            </a:r>
            <a:r>
              <a:rPr lang="de-DE" sz="2400" b="0" i="0" u="none" strike="noStrike" baseline="0" dirty="0"/>
              <a:t>: Berichte nähern sich in ihrer Organisation und Logik den Darstellungen von Erwachsenen an -&gt; Aussagetüchtigkeit gegeben </a:t>
            </a:r>
            <a:endParaRPr lang="de-AT" sz="2400" dirty="0"/>
          </a:p>
          <a:p>
            <a:endParaRPr lang="de-AT" dirty="0"/>
          </a:p>
        </p:txBody>
      </p:sp>
    </p:spTree>
    <p:extLst>
      <p:ext uri="{BB962C8B-B14F-4D97-AF65-F5344CB8AC3E}">
        <p14:creationId xmlns:p14="http://schemas.microsoft.com/office/powerpoint/2010/main" val="3794299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802111"/>
            <a:ext cx="10296896" cy="1143000"/>
          </a:xfrm>
        </p:spPr>
        <p:txBody>
          <a:bodyPr rtlCol="0">
            <a:normAutofit/>
          </a:bodyPr>
          <a:lstStyle/>
          <a:p>
            <a:pPr>
              <a:defRPr/>
            </a:pPr>
            <a:r>
              <a:rPr lang="de-AT" altLang="de-DE" dirty="0"/>
              <a:t>Aussagepsychologische Leitfrage </a:t>
            </a:r>
            <a:endParaRPr lang="de-AT" dirty="0"/>
          </a:p>
        </p:txBody>
      </p:sp>
      <p:sp>
        <p:nvSpPr>
          <p:cNvPr id="151557" name="Inhaltsplatzhalter 2"/>
          <p:cNvSpPr>
            <a:spLocks noGrp="1"/>
          </p:cNvSpPr>
          <p:nvPr>
            <p:ph idx="1"/>
          </p:nvPr>
        </p:nvSpPr>
        <p:spPr>
          <a:xfrm>
            <a:off x="1055688" y="2547819"/>
            <a:ext cx="9334313" cy="3421300"/>
          </a:xfrm>
        </p:spPr>
        <p:txBody>
          <a:bodyPr>
            <a:normAutofit/>
          </a:bodyPr>
          <a:lstStyle/>
          <a:p>
            <a:pPr marL="0" indent="0">
              <a:spcBef>
                <a:spcPct val="0"/>
              </a:spcBef>
              <a:buNone/>
            </a:pPr>
            <a:r>
              <a:rPr lang="de-AT" altLang="de-DE" sz="2400" i="1" dirty="0"/>
              <a:t>Könnte diese/r Zeug*in mit den gegebenen individuellen Voraussetzungen unter den gegebenen Befragungsumständen und unter Berücksichtigung der im konkreten Fall möglichen Einflüsse Dritter diese spezifische Aussage machen, ohne dass sie auf einem realen Erlebnishintergrund basiert?</a:t>
            </a:r>
          </a:p>
          <a:p>
            <a:pPr marL="0" indent="0" algn="r">
              <a:spcBef>
                <a:spcPct val="0"/>
              </a:spcBef>
              <a:buNone/>
            </a:pPr>
            <a:r>
              <a:rPr lang="de-AT" altLang="de-DE" sz="2000" dirty="0"/>
              <a:t>(Steller &amp; Volbert, 2008)</a:t>
            </a:r>
          </a:p>
          <a:p>
            <a:pPr eaLnBrk="1" hangingPunct="1"/>
            <a:endParaRPr lang="de-AT" altLang="de-DE" sz="2400" dirty="0"/>
          </a:p>
        </p:txBody>
      </p:sp>
    </p:spTree>
    <p:extLst>
      <p:ext uri="{BB962C8B-B14F-4D97-AF65-F5344CB8AC3E}">
        <p14:creationId xmlns:p14="http://schemas.microsoft.com/office/powerpoint/2010/main" val="280640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2"/>
                </a:solidFill>
              </a:rPr>
              <a:t>Ambivalenz</a:t>
            </a:r>
          </a:p>
        </p:txBody>
      </p:sp>
      <p:sp>
        <p:nvSpPr>
          <p:cNvPr id="4" name="Ellipse 3"/>
          <p:cNvSpPr/>
          <p:nvPr/>
        </p:nvSpPr>
        <p:spPr>
          <a:xfrm>
            <a:off x="4104432" y="2513683"/>
            <a:ext cx="2991570" cy="2844303"/>
          </a:xfrm>
          <a:prstGeom prst="ellipse">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4296665" y="3643446"/>
            <a:ext cx="2734574" cy="584775"/>
          </a:xfrm>
          <a:prstGeom prst="rect">
            <a:avLst/>
          </a:prstGeom>
          <a:noFill/>
        </p:spPr>
        <p:txBody>
          <a:bodyPr wrap="square" rtlCol="0">
            <a:spAutoFit/>
          </a:bodyPr>
          <a:lstStyle/>
          <a:p>
            <a:pPr marL="11516" lvl="0" indent="0" algn="ctr">
              <a:spcBef>
                <a:spcPts val="0"/>
              </a:spcBef>
              <a:buNone/>
            </a:pPr>
            <a:r>
              <a:rPr lang="de-DE" sz="3200" b="1" dirty="0">
                <a:solidFill>
                  <a:schemeClr val="accent2"/>
                </a:solidFill>
                <a:ea typeface="Roboto" panose="02000000000000000000" pitchFamily="2" charset="0"/>
                <a:cs typeface="Roboto"/>
              </a:rPr>
              <a:t>AMBIVALENZ</a:t>
            </a:r>
            <a:endParaRPr lang="de-DE" sz="3200" dirty="0">
              <a:solidFill>
                <a:schemeClr val="accent2"/>
              </a:solidFill>
              <a:ea typeface="Roboto" panose="02000000000000000000" pitchFamily="2" charset="0"/>
              <a:cs typeface="Roboto"/>
            </a:endParaRPr>
          </a:p>
        </p:txBody>
      </p:sp>
      <p:sp>
        <p:nvSpPr>
          <p:cNvPr id="6" name="Ellipse 5"/>
          <p:cNvSpPr/>
          <p:nvPr/>
        </p:nvSpPr>
        <p:spPr>
          <a:xfrm>
            <a:off x="7824192" y="620688"/>
            <a:ext cx="2376264" cy="2304256"/>
          </a:xfrm>
          <a:prstGeom prst="ellipse">
            <a:avLst/>
          </a:prstGeom>
          <a:solidFill>
            <a:schemeClr val="accent1">
              <a:lumMod val="40000"/>
              <a:lumOff val="60000"/>
              <a:alpha val="33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16" lvl="0" indent="0">
              <a:spcBef>
                <a:spcPts val="0"/>
              </a:spcBef>
              <a:buNone/>
            </a:pPr>
            <a:endParaRPr lang="de-DE" dirty="0">
              <a:solidFill>
                <a:prstClr val="black"/>
              </a:solidFill>
              <a:cs typeface="Roboto"/>
            </a:endParaRPr>
          </a:p>
        </p:txBody>
      </p:sp>
      <p:sp>
        <p:nvSpPr>
          <p:cNvPr id="7" name="Ellipse 6"/>
          <p:cNvSpPr/>
          <p:nvPr/>
        </p:nvSpPr>
        <p:spPr>
          <a:xfrm>
            <a:off x="554105" y="2513683"/>
            <a:ext cx="2376264" cy="2304256"/>
          </a:xfrm>
          <a:prstGeom prst="ellipse">
            <a:avLst/>
          </a:prstGeom>
          <a:solidFill>
            <a:schemeClr val="accent1">
              <a:lumMod val="40000"/>
              <a:lumOff val="60000"/>
              <a:alpha val="33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16" lvl="0" indent="0">
              <a:spcBef>
                <a:spcPts val="0"/>
              </a:spcBef>
              <a:buNone/>
            </a:pPr>
            <a:endParaRPr lang="de-DE" dirty="0">
              <a:solidFill>
                <a:prstClr val="black"/>
              </a:solidFill>
              <a:cs typeface="Roboto"/>
            </a:endParaRPr>
          </a:p>
        </p:txBody>
      </p:sp>
      <p:sp>
        <p:nvSpPr>
          <p:cNvPr id="8" name="Ellipse 7"/>
          <p:cNvSpPr/>
          <p:nvPr/>
        </p:nvSpPr>
        <p:spPr>
          <a:xfrm>
            <a:off x="7845119" y="4502964"/>
            <a:ext cx="2376264" cy="2304256"/>
          </a:xfrm>
          <a:prstGeom prst="ellipse">
            <a:avLst/>
          </a:prstGeom>
          <a:solidFill>
            <a:schemeClr val="accent1">
              <a:lumMod val="40000"/>
              <a:lumOff val="60000"/>
              <a:alpha val="33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16" lvl="0" indent="0">
              <a:spcBef>
                <a:spcPts val="0"/>
              </a:spcBef>
              <a:buNone/>
            </a:pPr>
            <a:endParaRPr lang="de-DE" dirty="0">
              <a:solidFill>
                <a:prstClr val="black"/>
              </a:solidFill>
              <a:cs typeface="Roboto"/>
            </a:endParaRPr>
          </a:p>
        </p:txBody>
      </p:sp>
      <p:sp>
        <p:nvSpPr>
          <p:cNvPr id="9" name="Textfeld 8"/>
          <p:cNvSpPr txBox="1"/>
          <p:nvPr/>
        </p:nvSpPr>
        <p:spPr>
          <a:xfrm>
            <a:off x="7968208" y="1330277"/>
            <a:ext cx="2088232" cy="1181221"/>
          </a:xfrm>
          <a:prstGeom prst="rect">
            <a:avLst/>
          </a:prstGeom>
          <a:noFill/>
        </p:spPr>
        <p:txBody>
          <a:bodyPr wrap="square" rtlCol="0">
            <a:spAutoFit/>
          </a:bodyPr>
          <a:lstStyle/>
          <a:p>
            <a:pPr marL="11516" lvl="0" indent="0" algn="ctr">
              <a:lnSpc>
                <a:spcPts val="2058"/>
              </a:lnSpc>
              <a:spcBef>
                <a:spcPts val="0"/>
              </a:spcBef>
              <a:buNone/>
            </a:pPr>
            <a:r>
              <a:rPr lang="de-DE" sz="2400" spc="-5" dirty="0">
                <a:solidFill>
                  <a:schemeClr val="accent2"/>
                </a:solidFill>
                <a:ea typeface="Roboto" panose="02000000000000000000" pitchFamily="2" charset="0"/>
                <a:cs typeface="Roboto"/>
              </a:rPr>
              <a:t>in Bezug auf</a:t>
            </a:r>
            <a:endParaRPr lang="de-DE" sz="2400" dirty="0">
              <a:solidFill>
                <a:schemeClr val="accent2"/>
              </a:solidFill>
              <a:ea typeface="Roboto" panose="02000000000000000000" pitchFamily="2" charset="0"/>
              <a:cs typeface="Roboto"/>
            </a:endParaRPr>
          </a:p>
          <a:p>
            <a:pPr marL="11516" lvl="0" indent="0" algn="ctr">
              <a:lnSpc>
                <a:spcPts val="2058"/>
              </a:lnSpc>
              <a:spcBef>
                <a:spcPts val="0"/>
              </a:spcBef>
              <a:buNone/>
            </a:pPr>
            <a:r>
              <a:rPr lang="de-DE" sz="2400" b="1" spc="-5" dirty="0">
                <a:solidFill>
                  <a:schemeClr val="accent2"/>
                </a:solidFill>
                <a:ea typeface="Roboto" panose="02000000000000000000" pitchFamily="2" charset="0"/>
                <a:cs typeface="Roboto"/>
              </a:rPr>
              <a:t>die Tat</a:t>
            </a:r>
          </a:p>
          <a:p>
            <a:pPr marL="11516" lvl="0" indent="0" algn="ctr">
              <a:lnSpc>
                <a:spcPts val="2058"/>
              </a:lnSpc>
              <a:spcBef>
                <a:spcPts val="0"/>
              </a:spcBef>
              <a:buNone/>
            </a:pPr>
            <a:r>
              <a:rPr lang="de-DE" sz="2400" spc="-5" dirty="0">
                <a:solidFill>
                  <a:schemeClr val="accent2"/>
                </a:solidFill>
                <a:ea typeface="Roboto" panose="02000000000000000000" pitchFamily="2" charset="0"/>
                <a:cs typeface="Roboto"/>
              </a:rPr>
              <a:t>bzw.</a:t>
            </a:r>
          </a:p>
          <a:p>
            <a:pPr marL="11516" lvl="0" indent="0" algn="ctr">
              <a:lnSpc>
                <a:spcPts val="2058"/>
              </a:lnSpc>
              <a:spcBef>
                <a:spcPts val="0"/>
              </a:spcBef>
              <a:buNone/>
            </a:pPr>
            <a:r>
              <a:rPr lang="de-DE" sz="2400" b="1" spc="-5" dirty="0">
                <a:solidFill>
                  <a:schemeClr val="accent2"/>
                </a:solidFill>
                <a:ea typeface="Roboto" panose="02000000000000000000" pitchFamily="2" charset="0"/>
                <a:cs typeface="Roboto"/>
              </a:rPr>
              <a:t>Täter*in</a:t>
            </a:r>
          </a:p>
        </p:txBody>
      </p:sp>
      <p:sp>
        <p:nvSpPr>
          <p:cNvPr id="10" name="Textfeld 9"/>
          <p:cNvSpPr txBox="1"/>
          <p:nvPr/>
        </p:nvSpPr>
        <p:spPr>
          <a:xfrm>
            <a:off x="7968208" y="5204969"/>
            <a:ext cx="2088232" cy="911916"/>
          </a:xfrm>
          <a:prstGeom prst="rect">
            <a:avLst/>
          </a:prstGeom>
          <a:noFill/>
        </p:spPr>
        <p:txBody>
          <a:bodyPr wrap="square" rtlCol="0">
            <a:spAutoFit/>
          </a:bodyPr>
          <a:lstStyle/>
          <a:p>
            <a:pPr marL="11516" lvl="0" indent="0" algn="ctr">
              <a:lnSpc>
                <a:spcPts val="2058"/>
              </a:lnSpc>
              <a:spcBef>
                <a:spcPts val="0"/>
              </a:spcBef>
              <a:buNone/>
            </a:pPr>
            <a:r>
              <a:rPr lang="de-DE" sz="2400" spc="-5" dirty="0">
                <a:solidFill>
                  <a:schemeClr val="accent2"/>
                </a:solidFill>
                <a:ea typeface="Roboto" panose="02000000000000000000" pitchFamily="2" charset="0"/>
                <a:cs typeface="Roboto"/>
              </a:rPr>
              <a:t>in Bezug auf</a:t>
            </a:r>
            <a:endParaRPr lang="de-DE" sz="2400" dirty="0">
              <a:solidFill>
                <a:schemeClr val="accent2"/>
              </a:solidFill>
              <a:ea typeface="Roboto" panose="02000000000000000000" pitchFamily="2" charset="0"/>
              <a:cs typeface="Roboto"/>
            </a:endParaRPr>
          </a:p>
          <a:p>
            <a:pPr marL="11516" lvl="0" indent="0" algn="ctr">
              <a:lnSpc>
                <a:spcPts val="2058"/>
              </a:lnSpc>
              <a:spcBef>
                <a:spcPts val="0"/>
              </a:spcBef>
              <a:buNone/>
            </a:pPr>
            <a:r>
              <a:rPr lang="de-DE" sz="2400" b="1" spc="-5" dirty="0">
                <a:solidFill>
                  <a:schemeClr val="accent2"/>
                </a:solidFill>
                <a:ea typeface="Roboto" panose="02000000000000000000" pitchFamily="2" charset="0"/>
                <a:cs typeface="Roboto"/>
              </a:rPr>
              <a:t>Anzeige/</a:t>
            </a:r>
          </a:p>
          <a:p>
            <a:pPr marL="11516" lvl="0" indent="0" algn="ctr">
              <a:lnSpc>
                <a:spcPts val="2058"/>
              </a:lnSpc>
              <a:spcBef>
                <a:spcPts val="0"/>
              </a:spcBef>
              <a:buNone/>
            </a:pPr>
            <a:r>
              <a:rPr lang="de-DE" sz="2400" b="1" spc="-5" dirty="0">
                <a:solidFill>
                  <a:schemeClr val="accent2"/>
                </a:solidFill>
                <a:ea typeface="Roboto" panose="02000000000000000000" pitchFamily="2" charset="0"/>
                <a:cs typeface="Roboto"/>
              </a:rPr>
              <a:t>Verfahren</a:t>
            </a:r>
          </a:p>
        </p:txBody>
      </p:sp>
      <p:sp>
        <p:nvSpPr>
          <p:cNvPr id="11" name="Textfeld 10"/>
          <p:cNvSpPr txBox="1"/>
          <p:nvPr/>
        </p:nvSpPr>
        <p:spPr>
          <a:xfrm>
            <a:off x="698121" y="3035587"/>
            <a:ext cx="2088232" cy="911916"/>
          </a:xfrm>
          <a:prstGeom prst="rect">
            <a:avLst/>
          </a:prstGeom>
          <a:noFill/>
        </p:spPr>
        <p:txBody>
          <a:bodyPr wrap="square" rtlCol="0">
            <a:spAutoFit/>
          </a:bodyPr>
          <a:lstStyle/>
          <a:p>
            <a:pPr marL="11516" lvl="0" indent="0" algn="ctr">
              <a:lnSpc>
                <a:spcPts val="2058"/>
              </a:lnSpc>
              <a:spcBef>
                <a:spcPts val="0"/>
              </a:spcBef>
              <a:buNone/>
            </a:pPr>
            <a:r>
              <a:rPr lang="de-DE" sz="2400" spc="-5" dirty="0">
                <a:solidFill>
                  <a:schemeClr val="accent2"/>
                </a:solidFill>
                <a:ea typeface="Roboto" panose="02000000000000000000" pitchFamily="2" charset="0"/>
                <a:cs typeface="Roboto"/>
              </a:rPr>
              <a:t>bei </a:t>
            </a:r>
          </a:p>
          <a:p>
            <a:pPr marL="11516" lvl="0" indent="0" algn="ctr">
              <a:lnSpc>
                <a:spcPts val="2058"/>
              </a:lnSpc>
              <a:spcBef>
                <a:spcPts val="0"/>
              </a:spcBef>
              <a:buNone/>
            </a:pPr>
            <a:r>
              <a:rPr lang="de-DE" sz="2400" b="1" spc="-5" dirty="0">
                <a:solidFill>
                  <a:schemeClr val="accent2"/>
                </a:solidFill>
                <a:ea typeface="Roboto" panose="02000000000000000000" pitchFamily="2" charset="0"/>
                <a:cs typeface="Roboto"/>
              </a:rPr>
              <a:t>Kind</a:t>
            </a:r>
            <a:r>
              <a:rPr lang="de-DE" sz="2400" spc="-5" dirty="0">
                <a:solidFill>
                  <a:schemeClr val="accent2"/>
                </a:solidFill>
                <a:ea typeface="Roboto" panose="02000000000000000000" pitchFamily="2" charset="0"/>
                <a:cs typeface="Roboto"/>
              </a:rPr>
              <a:t>/</a:t>
            </a:r>
          </a:p>
          <a:p>
            <a:pPr marL="11516" lvl="0" indent="0" algn="ctr">
              <a:lnSpc>
                <a:spcPts val="2058"/>
              </a:lnSpc>
              <a:spcBef>
                <a:spcPts val="0"/>
              </a:spcBef>
              <a:buNone/>
            </a:pPr>
            <a:r>
              <a:rPr lang="de-DE" sz="2400" b="1" spc="-5" dirty="0">
                <a:solidFill>
                  <a:schemeClr val="accent2"/>
                </a:solidFill>
                <a:ea typeface="Roboto" panose="02000000000000000000" pitchFamily="2" charset="0"/>
                <a:cs typeface="Roboto"/>
              </a:rPr>
              <a:t>Bezugssystem</a:t>
            </a:r>
          </a:p>
        </p:txBody>
      </p:sp>
      <p:sp>
        <p:nvSpPr>
          <p:cNvPr id="13" name="Pfeil nach rechts 12"/>
          <p:cNvSpPr/>
          <p:nvPr/>
        </p:nvSpPr>
        <p:spPr>
          <a:xfrm rot="1683946">
            <a:off x="7251928" y="4617355"/>
            <a:ext cx="558256" cy="288032"/>
          </a:xfrm>
          <a:prstGeom prst="rightArrow">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p:cNvSpPr/>
          <p:nvPr/>
        </p:nvSpPr>
        <p:spPr>
          <a:xfrm rot="10800000">
            <a:off x="3181544" y="3791817"/>
            <a:ext cx="558256" cy="288032"/>
          </a:xfrm>
          <a:prstGeom prst="rightArrow">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rot="19285826">
            <a:off x="7172215" y="2537052"/>
            <a:ext cx="558256" cy="288032"/>
          </a:xfrm>
          <a:prstGeom prst="rightArrow">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83018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735013"/>
            <a:ext cx="10296896" cy="1143000"/>
          </a:xfrm>
        </p:spPr>
        <p:txBody>
          <a:bodyPr rtlCol="0"/>
          <a:lstStyle/>
          <a:p>
            <a:pPr>
              <a:defRPr/>
            </a:pPr>
            <a:r>
              <a:rPr lang="de-AT" altLang="de-DE" dirty="0"/>
              <a:t>Alternativhypothesen</a:t>
            </a:r>
            <a:endParaRPr lang="de-AT" dirty="0"/>
          </a:p>
        </p:txBody>
      </p:sp>
      <p:sp>
        <p:nvSpPr>
          <p:cNvPr id="151557" name="Inhaltsplatzhalter 2"/>
          <p:cNvSpPr>
            <a:spLocks noGrp="1"/>
          </p:cNvSpPr>
          <p:nvPr>
            <p:ph idx="1"/>
          </p:nvPr>
        </p:nvSpPr>
        <p:spPr>
          <a:xfrm>
            <a:off x="1055688" y="2240692"/>
            <a:ext cx="9663827" cy="3978662"/>
          </a:xfrm>
        </p:spPr>
        <p:txBody>
          <a:bodyPr>
            <a:normAutofit/>
          </a:bodyPr>
          <a:lstStyle/>
          <a:p>
            <a:pPr>
              <a:spcBef>
                <a:spcPct val="0"/>
              </a:spcBef>
              <a:buFont typeface="Wingdings" panose="05000000000000000000" pitchFamily="2" charset="2"/>
              <a:buChar char="v"/>
            </a:pPr>
            <a:r>
              <a:rPr lang="de-AT" altLang="de-DE" sz="2400" dirty="0"/>
              <a:t> Intentionale Falschaussagen – frei erfunden, Projektion auf eine andere Person, Wahrnehmungstransfer </a:t>
            </a:r>
          </a:p>
          <a:p>
            <a:pPr>
              <a:spcBef>
                <a:spcPct val="0"/>
              </a:spcBef>
              <a:buFont typeface="Wingdings" panose="05000000000000000000" pitchFamily="2" charset="2"/>
              <a:buChar char="v"/>
            </a:pPr>
            <a:endParaRPr lang="de-AT" altLang="de-DE" sz="2400" dirty="0"/>
          </a:p>
          <a:p>
            <a:pPr>
              <a:spcBef>
                <a:spcPct val="0"/>
              </a:spcBef>
              <a:buFont typeface="Wingdings" panose="05000000000000000000" pitchFamily="2" charset="2"/>
              <a:buChar char="v"/>
            </a:pPr>
            <a:endParaRPr lang="de-AT" altLang="de-DE" sz="2400" dirty="0"/>
          </a:p>
          <a:p>
            <a:pPr>
              <a:spcBef>
                <a:spcPct val="0"/>
              </a:spcBef>
              <a:buFont typeface="Wingdings" panose="05000000000000000000" pitchFamily="2" charset="2"/>
              <a:buChar char="v"/>
            </a:pPr>
            <a:r>
              <a:rPr lang="de-AT" altLang="de-DE" sz="2400" dirty="0"/>
              <a:t> Fremdsuggestion – beabsichtigt oder unbeabsichtigt und subjektiv als wahr/unwahr eingeordnet</a:t>
            </a:r>
          </a:p>
          <a:p>
            <a:pPr>
              <a:spcBef>
                <a:spcPct val="0"/>
              </a:spcBef>
              <a:buFont typeface="Wingdings" panose="05000000000000000000" pitchFamily="2" charset="2"/>
              <a:buChar char="v"/>
            </a:pPr>
            <a:endParaRPr lang="de-AT" altLang="de-DE" sz="2400" dirty="0"/>
          </a:p>
          <a:p>
            <a:pPr>
              <a:spcBef>
                <a:spcPct val="0"/>
              </a:spcBef>
              <a:buFont typeface="Wingdings" panose="05000000000000000000" pitchFamily="2" charset="2"/>
              <a:buChar char="v"/>
            </a:pPr>
            <a:endParaRPr lang="de-AT" altLang="de-DE" sz="2400" dirty="0"/>
          </a:p>
          <a:p>
            <a:pPr>
              <a:spcBef>
                <a:spcPct val="0"/>
              </a:spcBef>
              <a:buFont typeface="Wingdings" panose="05000000000000000000" pitchFamily="2" charset="2"/>
              <a:buChar char="v"/>
            </a:pPr>
            <a:r>
              <a:rPr lang="de-AT" altLang="de-DE" sz="2400" dirty="0"/>
              <a:t> Autosuggestion </a:t>
            </a:r>
          </a:p>
          <a:p>
            <a:pPr eaLnBrk="1" hangingPunct="1"/>
            <a:endParaRPr lang="de-AT" altLang="de-DE" sz="2400" dirty="0"/>
          </a:p>
        </p:txBody>
      </p:sp>
    </p:spTree>
    <p:extLst>
      <p:ext uri="{BB962C8B-B14F-4D97-AF65-F5344CB8AC3E}">
        <p14:creationId xmlns:p14="http://schemas.microsoft.com/office/powerpoint/2010/main" val="2691625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802111"/>
            <a:ext cx="10296896" cy="1143000"/>
          </a:xfrm>
        </p:spPr>
        <p:txBody>
          <a:bodyPr rtlCol="0"/>
          <a:lstStyle/>
          <a:p>
            <a:pPr>
              <a:defRPr/>
            </a:pPr>
            <a:r>
              <a:rPr lang="de-AT" altLang="de-DE" dirty="0"/>
              <a:t>Undeutsch-Hypothese</a:t>
            </a:r>
            <a:br>
              <a:rPr lang="de-AT" altLang="de-DE" dirty="0"/>
            </a:br>
            <a:r>
              <a:rPr lang="de-AT" altLang="de-DE" sz="1400" i="1" dirty="0"/>
              <a:t>Udo Undeutsch, Max Steller, 1989</a:t>
            </a:r>
            <a:endParaRPr lang="de-AT" dirty="0"/>
          </a:p>
        </p:txBody>
      </p:sp>
      <p:sp>
        <p:nvSpPr>
          <p:cNvPr id="151557" name="Inhaltsplatzhalter 2"/>
          <p:cNvSpPr>
            <a:spLocks noGrp="1"/>
          </p:cNvSpPr>
          <p:nvPr>
            <p:ph idx="1"/>
          </p:nvPr>
        </p:nvSpPr>
        <p:spPr>
          <a:xfrm>
            <a:off x="1055688" y="2578443"/>
            <a:ext cx="10182811" cy="3811122"/>
          </a:xfrm>
        </p:spPr>
        <p:txBody>
          <a:bodyPr>
            <a:normAutofit/>
          </a:bodyPr>
          <a:lstStyle/>
          <a:p>
            <a:pPr>
              <a:spcBef>
                <a:spcPct val="0"/>
              </a:spcBef>
              <a:buFont typeface="Wingdings" panose="05000000000000000000" pitchFamily="2" charset="2"/>
              <a:buChar char="Ø"/>
            </a:pPr>
            <a:r>
              <a:rPr lang="de-AT" altLang="de-DE" sz="2400" dirty="0"/>
              <a:t> Selbst erlebte Ereignisse werden qualitativ anders geschildert als erfundene</a:t>
            </a:r>
          </a:p>
          <a:p>
            <a:pPr marL="0" indent="0">
              <a:spcBef>
                <a:spcPct val="0"/>
              </a:spcBef>
              <a:buNone/>
            </a:pPr>
            <a:endParaRPr lang="de-AT" altLang="de-DE" sz="2400" dirty="0"/>
          </a:p>
          <a:p>
            <a:pPr marL="0" indent="0">
              <a:spcBef>
                <a:spcPct val="0"/>
              </a:spcBef>
              <a:buNone/>
            </a:pPr>
            <a:endParaRPr lang="de-AT" altLang="de-DE" sz="2400" dirty="0"/>
          </a:p>
          <a:p>
            <a:pPr>
              <a:spcBef>
                <a:spcPct val="0"/>
              </a:spcBef>
              <a:buFont typeface="Wingdings" panose="05000000000000000000" pitchFamily="2" charset="2"/>
              <a:buChar char="Ø"/>
            </a:pPr>
            <a:r>
              <a:rPr lang="de-AT" altLang="de-DE" sz="2400" dirty="0"/>
              <a:t> Realkennzeichen (z.B. Interaktionsschilderungen, Schilderung ausgefallener Einzelheiten, Schilderung psychischer Vorgänge, Entlastung des Beschuldigten, deliktspezifische Aussageelemente)</a:t>
            </a:r>
          </a:p>
          <a:p>
            <a:pPr>
              <a:spcBef>
                <a:spcPct val="0"/>
              </a:spcBef>
              <a:buFont typeface="Wingdings" panose="05000000000000000000" pitchFamily="2" charset="2"/>
              <a:buChar char="Ø"/>
            </a:pPr>
            <a:endParaRPr lang="de-AT" altLang="de-DE" sz="2400" dirty="0"/>
          </a:p>
          <a:p>
            <a:pPr>
              <a:spcBef>
                <a:spcPct val="0"/>
              </a:spcBef>
              <a:buFont typeface="Wingdings" panose="05000000000000000000" pitchFamily="2" charset="2"/>
              <a:buChar char="Ø"/>
            </a:pPr>
            <a:r>
              <a:rPr lang="de-AT" altLang="de-DE" sz="2400" dirty="0"/>
              <a:t> Mit den Realkennzeichen kann </a:t>
            </a:r>
            <a:r>
              <a:rPr lang="de-AT" sz="2400" dirty="0"/>
              <a:t>die </a:t>
            </a:r>
            <a:r>
              <a:rPr lang="de-AT" sz="2400" dirty="0" err="1"/>
              <a:t>Erlebnisbasiertheit</a:t>
            </a:r>
            <a:r>
              <a:rPr lang="de-AT" sz="2400" dirty="0"/>
              <a:t> einer Aussage überprüft werden, aber nicht unbedingt, ob die Aussage suggeriert wurde.</a:t>
            </a:r>
          </a:p>
          <a:p>
            <a:pPr>
              <a:spcBef>
                <a:spcPct val="0"/>
              </a:spcBef>
              <a:buFont typeface="Wingdings" panose="05000000000000000000" pitchFamily="2" charset="2"/>
              <a:buChar char="Ø"/>
            </a:pPr>
            <a:endParaRPr lang="de-AT" altLang="de-DE" sz="2400" dirty="0"/>
          </a:p>
          <a:p>
            <a:pPr>
              <a:spcBef>
                <a:spcPct val="0"/>
              </a:spcBef>
            </a:pPr>
            <a:endParaRPr lang="de-AT" altLang="de-DE" sz="2400" dirty="0"/>
          </a:p>
          <a:p>
            <a:pPr>
              <a:spcBef>
                <a:spcPct val="0"/>
              </a:spcBef>
            </a:pPr>
            <a:endParaRPr lang="de-AT" altLang="de-DE" sz="2400" dirty="0"/>
          </a:p>
          <a:p>
            <a:pPr eaLnBrk="1" hangingPunct="1"/>
            <a:endParaRPr lang="de-AT" altLang="de-DE" sz="2400" dirty="0"/>
          </a:p>
        </p:txBody>
      </p:sp>
    </p:spTree>
    <p:extLst>
      <p:ext uri="{BB962C8B-B14F-4D97-AF65-F5344CB8AC3E}">
        <p14:creationId xmlns:p14="http://schemas.microsoft.com/office/powerpoint/2010/main" val="415229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solidFill>
                  <a:schemeClr val="tx1"/>
                </a:solidFill>
              </a:rPr>
              <a:t>Realkennzeichen einer Aussage – </a:t>
            </a:r>
            <a:br>
              <a:rPr lang="de-AT" dirty="0">
                <a:solidFill>
                  <a:schemeClr val="tx1"/>
                </a:solidFill>
              </a:rPr>
            </a:br>
            <a:r>
              <a:rPr lang="de-AT" sz="4000" dirty="0">
                <a:solidFill>
                  <a:schemeClr val="tx1"/>
                </a:solidFill>
              </a:rPr>
              <a:t>Allgemeine Merkmale</a:t>
            </a:r>
          </a:p>
        </p:txBody>
      </p:sp>
      <p:sp>
        <p:nvSpPr>
          <p:cNvPr id="3" name="Inhaltsplatzhalter 2"/>
          <p:cNvSpPr>
            <a:spLocks noGrp="1"/>
          </p:cNvSpPr>
          <p:nvPr>
            <p:ph idx="1"/>
          </p:nvPr>
        </p:nvSpPr>
        <p:spPr/>
        <p:txBody>
          <a:bodyPr/>
          <a:lstStyle/>
          <a:p>
            <a:pPr>
              <a:buFont typeface="Wingdings" panose="05000000000000000000" pitchFamily="2" charset="2"/>
              <a:buChar char="v"/>
            </a:pPr>
            <a:endParaRPr lang="de-AT" dirty="0"/>
          </a:p>
          <a:p>
            <a:pPr>
              <a:buFont typeface="Wingdings" panose="05000000000000000000" pitchFamily="2" charset="2"/>
              <a:buChar char="v"/>
            </a:pPr>
            <a:r>
              <a:rPr lang="de-AT" dirty="0"/>
              <a:t>Logische Konsistenz</a:t>
            </a:r>
          </a:p>
          <a:p>
            <a:pPr>
              <a:buFont typeface="Wingdings" panose="05000000000000000000" pitchFamily="2" charset="2"/>
              <a:buChar char="v"/>
            </a:pPr>
            <a:r>
              <a:rPr lang="de-AT" dirty="0"/>
              <a:t>Ungeordnete Darstellung</a:t>
            </a:r>
          </a:p>
          <a:p>
            <a:pPr>
              <a:buFont typeface="Wingdings" panose="05000000000000000000" pitchFamily="2" charset="2"/>
              <a:buChar char="v"/>
            </a:pPr>
            <a:r>
              <a:rPr lang="de-AT" dirty="0"/>
              <a:t>Quantitativer Detailreichtum</a:t>
            </a:r>
          </a:p>
        </p:txBody>
      </p:sp>
    </p:spTree>
    <p:extLst>
      <p:ext uri="{BB962C8B-B14F-4D97-AF65-F5344CB8AC3E}">
        <p14:creationId xmlns:p14="http://schemas.microsoft.com/office/powerpoint/2010/main" val="3638807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solidFill>
                  <a:schemeClr val="tx1"/>
                </a:solidFill>
              </a:rPr>
              <a:t>Realkennzeichen einer Aussage –</a:t>
            </a:r>
            <a:br>
              <a:rPr lang="de-AT" dirty="0">
                <a:solidFill>
                  <a:schemeClr val="tx1"/>
                </a:solidFill>
              </a:rPr>
            </a:br>
            <a:r>
              <a:rPr lang="de-AT" sz="4000" dirty="0">
                <a:solidFill>
                  <a:schemeClr val="tx1"/>
                </a:solidFill>
              </a:rPr>
              <a:t>Spezielle Inhalte</a:t>
            </a:r>
          </a:p>
        </p:txBody>
      </p:sp>
      <p:sp>
        <p:nvSpPr>
          <p:cNvPr id="3" name="Inhaltsplatzhalter 2"/>
          <p:cNvSpPr>
            <a:spLocks noGrp="1"/>
          </p:cNvSpPr>
          <p:nvPr>
            <p:ph idx="1"/>
          </p:nvPr>
        </p:nvSpPr>
        <p:spPr/>
        <p:txBody>
          <a:bodyPr/>
          <a:lstStyle/>
          <a:p>
            <a:pPr>
              <a:buFont typeface="Wingdings" panose="05000000000000000000" pitchFamily="2" charset="2"/>
              <a:buChar char="v"/>
            </a:pPr>
            <a:r>
              <a:rPr lang="de-AT" dirty="0"/>
              <a:t> Raum-zeitliche Verknüpfung</a:t>
            </a:r>
          </a:p>
          <a:p>
            <a:pPr>
              <a:buFont typeface="Wingdings" panose="05000000000000000000" pitchFamily="2" charset="2"/>
              <a:buChar char="v"/>
            </a:pPr>
            <a:r>
              <a:rPr lang="de-AT" dirty="0"/>
              <a:t> Interaktionsschilderungen</a:t>
            </a:r>
          </a:p>
          <a:p>
            <a:pPr>
              <a:buFont typeface="Wingdings" panose="05000000000000000000" pitchFamily="2" charset="2"/>
              <a:buChar char="v"/>
            </a:pPr>
            <a:r>
              <a:rPr lang="de-AT" dirty="0"/>
              <a:t> Schilderung von Komplikationen</a:t>
            </a:r>
          </a:p>
        </p:txBody>
      </p:sp>
    </p:spTree>
    <p:extLst>
      <p:ext uri="{BB962C8B-B14F-4D97-AF65-F5344CB8AC3E}">
        <p14:creationId xmlns:p14="http://schemas.microsoft.com/office/powerpoint/2010/main" val="3642215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solidFill>
                  <a:schemeClr val="tx1"/>
                </a:solidFill>
              </a:rPr>
              <a:t>Realkennzeichen einer Aussage – </a:t>
            </a:r>
            <a:br>
              <a:rPr lang="de-AT" dirty="0">
                <a:solidFill>
                  <a:schemeClr val="tx1"/>
                </a:solidFill>
              </a:rPr>
            </a:br>
            <a:r>
              <a:rPr lang="de-AT" sz="4000" dirty="0">
                <a:solidFill>
                  <a:schemeClr val="tx1"/>
                </a:solidFill>
              </a:rPr>
              <a:t>Inhaltliche Besonderheiten</a:t>
            </a:r>
            <a:endParaRPr lang="de-AT" dirty="0">
              <a:solidFill>
                <a:schemeClr val="tx1"/>
              </a:solidFill>
            </a:endParaRPr>
          </a:p>
        </p:txBody>
      </p:sp>
      <p:sp>
        <p:nvSpPr>
          <p:cNvPr id="3" name="Inhaltsplatzhalter 2"/>
          <p:cNvSpPr>
            <a:spLocks noGrp="1"/>
          </p:cNvSpPr>
          <p:nvPr>
            <p:ph idx="1"/>
          </p:nvPr>
        </p:nvSpPr>
        <p:spPr/>
        <p:txBody>
          <a:bodyPr/>
          <a:lstStyle/>
          <a:p>
            <a:pPr>
              <a:buFont typeface="Wingdings" panose="05000000000000000000" pitchFamily="2" charset="2"/>
              <a:buChar char="v"/>
            </a:pPr>
            <a:r>
              <a:rPr lang="de-AT" dirty="0"/>
              <a:t> Ausgefallene Einzelheiten</a:t>
            </a:r>
          </a:p>
          <a:p>
            <a:pPr>
              <a:buFont typeface="Wingdings" panose="05000000000000000000" pitchFamily="2" charset="2"/>
              <a:buChar char="v"/>
            </a:pPr>
            <a:r>
              <a:rPr lang="de-AT" dirty="0"/>
              <a:t> Schilderung von Nebensächlichkeiten</a:t>
            </a:r>
          </a:p>
          <a:p>
            <a:pPr>
              <a:buFont typeface="Wingdings" panose="05000000000000000000" pitchFamily="2" charset="2"/>
              <a:buChar char="v"/>
            </a:pPr>
            <a:r>
              <a:rPr lang="de-AT" dirty="0"/>
              <a:t> Schilderung unverstandener Handlungselemente</a:t>
            </a:r>
          </a:p>
          <a:p>
            <a:pPr>
              <a:buFont typeface="Wingdings" panose="05000000000000000000" pitchFamily="2" charset="2"/>
              <a:buChar char="v"/>
            </a:pPr>
            <a:r>
              <a:rPr lang="de-AT" dirty="0"/>
              <a:t> Indirekt handlungsbezogene Schilderungen</a:t>
            </a:r>
          </a:p>
          <a:p>
            <a:pPr>
              <a:buFont typeface="Wingdings" panose="05000000000000000000" pitchFamily="2" charset="2"/>
              <a:buChar char="v"/>
            </a:pPr>
            <a:r>
              <a:rPr lang="de-AT" dirty="0"/>
              <a:t> Schilderung eigener psychischer Vorgänge</a:t>
            </a:r>
          </a:p>
          <a:p>
            <a:pPr>
              <a:buFont typeface="Wingdings" panose="05000000000000000000" pitchFamily="2" charset="2"/>
              <a:buChar char="v"/>
            </a:pPr>
            <a:r>
              <a:rPr lang="de-AT" dirty="0"/>
              <a:t> Schilderung psychischer Vorgänge des/r Täter*in</a:t>
            </a:r>
          </a:p>
        </p:txBody>
      </p:sp>
    </p:spTree>
    <p:extLst>
      <p:ext uri="{BB962C8B-B14F-4D97-AF65-F5344CB8AC3E}">
        <p14:creationId xmlns:p14="http://schemas.microsoft.com/office/powerpoint/2010/main" val="3870913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solidFill>
                  <a:schemeClr val="tx1"/>
                </a:solidFill>
              </a:rPr>
              <a:t>Realkennzeichen einer Aussage – </a:t>
            </a:r>
            <a:r>
              <a:rPr lang="de-AT" sz="4000" dirty="0">
                <a:solidFill>
                  <a:schemeClr val="tx1"/>
                </a:solidFill>
              </a:rPr>
              <a:t>Motivationsbezogene Inhalte</a:t>
            </a:r>
            <a:endParaRPr lang="de-AT" dirty="0">
              <a:solidFill>
                <a:schemeClr val="tx1"/>
              </a:solidFill>
            </a:endParaRPr>
          </a:p>
        </p:txBody>
      </p:sp>
      <p:sp>
        <p:nvSpPr>
          <p:cNvPr id="3" name="Inhaltsplatzhalter 2"/>
          <p:cNvSpPr>
            <a:spLocks noGrp="1"/>
          </p:cNvSpPr>
          <p:nvPr>
            <p:ph idx="1"/>
          </p:nvPr>
        </p:nvSpPr>
        <p:spPr/>
        <p:txBody>
          <a:bodyPr/>
          <a:lstStyle/>
          <a:p>
            <a:pPr>
              <a:buFont typeface="Wingdings" panose="05000000000000000000" pitchFamily="2" charset="2"/>
              <a:buChar char="v"/>
            </a:pPr>
            <a:r>
              <a:rPr lang="de-AT" dirty="0"/>
              <a:t> Spontane Verbesserung der eigenen Aussage</a:t>
            </a:r>
          </a:p>
          <a:p>
            <a:pPr>
              <a:buFont typeface="Wingdings" panose="05000000000000000000" pitchFamily="2" charset="2"/>
              <a:buChar char="v"/>
            </a:pPr>
            <a:r>
              <a:rPr lang="de-AT" dirty="0"/>
              <a:t> Eingeständnis von Erinnerungslücken</a:t>
            </a:r>
          </a:p>
          <a:p>
            <a:pPr>
              <a:buFont typeface="Wingdings" panose="05000000000000000000" pitchFamily="2" charset="2"/>
              <a:buChar char="v"/>
            </a:pPr>
            <a:r>
              <a:rPr lang="de-AT" dirty="0"/>
              <a:t> Einwände gegen die Richtigkeit der eigenen Aussage</a:t>
            </a:r>
          </a:p>
          <a:p>
            <a:pPr>
              <a:buFont typeface="Wingdings" panose="05000000000000000000" pitchFamily="2" charset="2"/>
              <a:buChar char="v"/>
            </a:pPr>
            <a:r>
              <a:rPr lang="de-AT" dirty="0"/>
              <a:t> Selbstbelastungen</a:t>
            </a:r>
          </a:p>
          <a:p>
            <a:pPr>
              <a:buFont typeface="Wingdings" panose="05000000000000000000" pitchFamily="2" charset="2"/>
              <a:buChar char="v"/>
            </a:pPr>
            <a:r>
              <a:rPr lang="de-AT" dirty="0"/>
              <a:t> Entlastung des Beschuldigten</a:t>
            </a:r>
          </a:p>
        </p:txBody>
      </p:sp>
    </p:spTree>
    <p:extLst>
      <p:ext uri="{BB962C8B-B14F-4D97-AF65-F5344CB8AC3E}">
        <p14:creationId xmlns:p14="http://schemas.microsoft.com/office/powerpoint/2010/main" val="2196954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solidFill>
                  <a:schemeClr val="tx1"/>
                </a:solidFill>
              </a:rPr>
              <a:t>Realkennzeichen einer Aussage – </a:t>
            </a:r>
            <a:r>
              <a:rPr lang="de-AT" sz="4000" dirty="0">
                <a:solidFill>
                  <a:schemeClr val="tx1"/>
                </a:solidFill>
              </a:rPr>
              <a:t>Deliktspezifische Inhalte</a:t>
            </a:r>
            <a:endParaRPr lang="de-AT" dirty="0">
              <a:solidFill>
                <a:schemeClr val="tx1"/>
              </a:solidFill>
            </a:endParaRPr>
          </a:p>
        </p:txBody>
      </p:sp>
      <p:sp>
        <p:nvSpPr>
          <p:cNvPr id="3" name="Inhaltsplatzhalter 2"/>
          <p:cNvSpPr>
            <a:spLocks noGrp="1"/>
          </p:cNvSpPr>
          <p:nvPr>
            <p:ph idx="1"/>
          </p:nvPr>
        </p:nvSpPr>
        <p:spPr/>
        <p:txBody>
          <a:bodyPr/>
          <a:lstStyle/>
          <a:p>
            <a:pPr>
              <a:buFont typeface="Wingdings" panose="05000000000000000000" pitchFamily="2" charset="2"/>
              <a:buChar char="v"/>
            </a:pPr>
            <a:r>
              <a:rPr lang="de-AT" dirty="0"/>
              <a:t> Die Aussage weist Elemente auf, die mit empirisch-kriminologischen Kenntnissen „typischer“ </a:t>
            </a:r>
            <a:r>
              <a:rPr lang="de-AT" dirty="0" err="1"/>
              <a:t>Begehensformen</a:t>
            </a:r>
            <a:r>
              <a:rPr lang="de-AT" dirty="0"/>
              <a:t> solcher Delikte in Einklang steht.</a:t>
            </a:r>
          </a:p>
        </p:txBody>
      </p:sp>
    </p:spTree>
    <p:extLst>
      <p:ext uri="{BB962C8B-B14F-4D97-AF65-F5344CB8AC3E}">
        <p14:creationId xmlns:p14="http://schemas.microsoft.com/office/powerpoint/2010/main" val="1673263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802111"/>
            <a:ext cx="10296896" cy="1143000"/>
          </a:xfrm>
        </p:spPr>
        <p:txBody>
          <a:bodyPr rtlCol="0"/>
          <a:lstStyle/>
          <a:p>
            <a:pPr>
              <a:defRPr/>
            </a:pPr>
            <a:r>
              <a:rPr lang="de-AT" altLang="de-DE" dirty="0"/>
              <a:t>Glaubhaftigkeit</a:t>
            </a:r>
            <a:endParaRPr lang="de-AT" dirty="0"/>
          </a:p>
        </p:txBody>
      </p:sp>
      <p:sp>
        <p:nvSpPr>
          <p:cNvPr id="151557" name="Inhaltsplatzhalter 2"/>
          <p:cNvSpPr>
            <a:spLocks noGrp="1"/>
          </p:cNvSpPr>
          <p:nvPr>
            <p:ph idx="1"/>
          </p:nvPr>
        </p:nvSpPr>
        <p:spPr>
          <a:xfrm>
            <a:off x="1055688" y="2504303"/>
            <a:ext cx="10296896" cy="3877024"/>
          </a:xfrm>
        </p:spPr>
        <p:txBody>
          <a:bodyPr>
            <a:normAutofit/>
          </a:bodyPr>
          <a:lstStyle/>
          <a:p>
            <a:pPr>
              <a:spcBef>
                <a:spcPct val="0"/>
              </a:spcBef>
            </a:pPr>
            <a:r>
              <a:rPr lang="de-AT" altLang="de-DE" sz="2400" dirty="0"/>
              <a:t>Bezieht sich auf die Aussage, nicht auf die Glaubwürdigkeit der Person</a:t>
            </a:r>
          </a:p>
          <a:p>
            <a:pPr marL="0" indent="0">
              <a:spcBef>
                <a:spcPct val="0"/>
              </a:spcBef>
              <a:buNone/>
            </a:pPr>
            <a:endParaRPr lang="de-AT" altLang="de-DE" sz="2400" dirty="0"/>
          </a:p>
          <a:p>
            <a:pPr>
              <a:spcBef>
                <a:spcPct val="0"/>
              </a:spcBef>
              <a:buFont typeface="Arial" panose="020B0604020202020204" pitchFamily="34" charset="0"/>
              <a:buChar char="•"/>
            </a:pPr>
            <a:endParaRPr lang="de-AT" altLang="de-DE" sz="2400" dirty="0"/>
          </a:p>
          <a:p>
            <a:pPr>
              <a:spcBef>
                <a:spcPct val="0"/>
              </a:spcBef>
              <a:buFont typeface="Arial" panose="020B0604020202020204" pitchFamily="34" charset="0"/>
              <a:buChar char="•"/>
            </a:pPr>
            <a:r>
              <a:rPr lang="de-AT" altLang="de-DE" sz="2400" dirty="0"/>
              <a:t>Aussagegenauigkeit – Erinnerungsprozesse, Aussagekompetenz</a:t>
            </a:r>
          </a:p>
          <a:p>
            <a:pPr>
              <a:spcBef>
                <a:spcPct val="0"/>
              </a:spcBef>
              <a:buFont typeface="Arial" panose="020B0604020202020204" pitchFamily="34" charset="0"/>
              <a:buChar char="•"/>
            </a:pPr>
            <a:r>
              <a:rPr lang="de-AT" altLang="de-DE" sz="2400" dirty="0"/>
              <a:t>Aussagequalität und </a:t>
            </a:r>
            <a:r>
              <a:rPr lang="de-AT" altLang="de-DE" sz="2400" dirty="0" err="1"/>
              <a:t>Konstanzanalyse</a:t>
            </a:r>
            <a:endParaRPr lang="de-AT" altLang="de-DE" sz="2400" dirty="0"/>
          </a:p>
          <a:p>
            <a:pPr>
              <a:spcBef>
                <a:spcPct val="0"/>
              </a:spcBef>
              <a:buFont typeface="Arial" panose="020B0604020202020204" pitchFamily="34" charset="0"/>
              <a:buChar char="•"/>
            </a:pPr>
            <a:r>
              <a:rPr lang="de-AT" altLang="de-DE" sz="2400" dirty="0"/>
              <a:t>Aussagemotivation und Aussagezuverlässigkeit</a:t>
            </a:r>
          </a:p>
          <a:p>
            <a:pPr>
              <a:spcBef>
                <a:spcPct val="0"/>
              </a:spcBef>
              <a:buFont typeface="Arial" panose="020B0604020202020204" pitchFamily="34" charset="0"/>
              <a:buChar char="•"/>
            </a:pPr>
            <a:r>
              <a:rPr lang="de-AT" altLang="de-DE" sz="2400" dirty="0"/>
              <a:t>Aussagegenese und -entwicklung</a:t>
            </a:r>
          </a:p>
          <a:p>
            <a:pPr>
              <a:spcBef>
                <a:spcPct val="0"/>
              </a:spcBef>
            </a:pPr>
            <a:endParaRPr lang="de-AT" altLang="de-DE" sz="2400" dirty="0"/>
          </a:p>
          <a:p>
            <a:pPr eaLnBrk="1" hangingPunct="1"/>
            <a:endParaRPr lang="de-AT" altLang="de-DE" sz="2400" dirty="0"/>
          </a:p>
        </p:txBody>
      </p:sp>
    </p:spTree>
    <p:extLst>
      <p:ext uri="{BB962C8B-B14F-4D97-AF65-F5344CB8AC3E}">
        <p14:creationId xmlns:p14="http://schemas.microsoft.com/office/powerpoint/2010/main" val="1227791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Spezifische </a:t>
            </a:r>
            <a:r>
              <a:rPr lang="de-DE" dirty="0" err="1"/>
              <a:t>aspekte</a:t>
            </a:r>
            <a:endParaRPr lang="de-DE" dirty="0"/>
          </a:p>
        </p:txBody>
      </p:sp>
      <p:sp>
        <p:nvSpPr>
          <p:cNvPr id="3" name="Textplatzhalter 2"/>
          <p:cNvSpPr>
            <a:spLocks noGrp="1"/>
          </p:cNvSpPr>
          <p:nvPr>
            <p:ph type="body" idx="1"/>
          </p:nvPr>
        </p:nvSpPr>
        <p:spPr>
          <a:xfrm>
            <a:off x="8610600" y="4960137"/>
            <a:ext cx="3200400" cy="1463040"/>
          </a:xfrm>
        </p:spPr>
        <p:txBody>
          <a:bodyPr>
            <a:normAutofit/>
          </a:bodyPr>
          <a:lstStyle/>
          <a:p>
            <a:r>
              <a:rPr lang="de-DE" sz="2000" dirty="0"/>
              <a:t>Opfergruppen-, gewalt-, entwicklungs- und geschlechtsspezifische Aspekte</a:t>
            </a:r>
          </a:p>
        </p:txBody>
      </p:sp>
    </p:spTree>
    <p:extLst>
      <p:ext uri="{BB962C8B-B14F-4D97-AF65-F5344CB8AC3E}">
        <p14:creationId xmlns:p14="http://schemas.microsoft.com/office/powerpoint/2010/main" val="2817001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2"/>
                </a:solidFill>
              </a:rPr>
              <a:t>Spezifische </a:t>
            </a:r>
            <a:r>
              <a:rPr lang="de-DE" dirty="0" err="1">
                <a:solidFill>
                  <a:schemeClr val="accent2"/>
                </a:solidFill>
              </a:rPr>
              <a:t>aspekte</a:t>
            </a:r>
            <a:endParaRPr lang="de-DE" dirty="0">
              <a:solidFill>
                <a:schemeClr val="accent2"/>
              </a:solidFill>
            </a:endParaRPr>
          </a:p>
        </p:txBody>
      </p:sp>
      <p:sp>
        <p:nvSpPr>
          <p:cNvPr id="3" name="Inhaltsplatzhalter 2"/>
          <p:cNvSpPr>
            <a:spLocks noGrp="1"/>
          </p:cNvSpPr>
          <p:nvPr>
            <p:ph idx="1"/>
          </p:nvPr>
        </p:nvSpPr>
        <p:spPr/>
        <p:txBody>
          <a:bodyPr/>
          <a:lstStyle/>
          <a:p>
            <a:pPr>
              <a:buFont typeface="Wingdings" panose="05000000000000000000" pitchFamily="2" charset="2"/>
              <a:buChar char="v"/>
            </a:pPr>
            <a:r>
              <a:rPr lang="de-DE" dirty="0"/>
              <a:t> Opfergruppenspezifisch: Abhängigkeitsverhältnisse, Loyalitäten, Verarbeitungsprozesse, Arbeit mit dem Bezugssystem</a:t>
            </a:r>
          </a:p>
          <a:p>
            <a:pPr>
              <a:buFont typeface="Wingdings" panose="05000000000000000000" pitchFamily="2" charset="2"/>
              <a:buChar char="v"/>
            </a:pPr>
            <a:r>
              <a:rPr lang="de-DE" dirty="0"/>
              <a:t> Entwicklung – Verbalisierungsfähigkeit, kognitive Entwicklung, Gedächtnis, Belehrungen</a:t>
            </a:r>
          </a:p>
          <a:p>
            <a:pPr>
              <a:buFont typeface="Wingdings" panose="05000000000000000000" pitchFamily="2" charset="2"/>
              <a:buChar char="v"/>
            </a:pPr>
            <a:r>
              <a:rPr lang="de-DE" dirty="0"/>
              <a:t> Deliktspezifisch – fortgesetzte Gewalt, SMB – Dynamik</a:t>
            </a:r>
          </a:p>
          <a:p>
            <a:pPr>
              <a:buFont typeface="Wingdings" panose="05000000000000000000" pitchFamily="2" charset="2"/>
              <a:buChar char="v"/>
            </a:pPr>
            <a:r>
              <a:rPr lang="de-DE"/>
              <a:t> Geschlechtsspezifisch </a:t>
            </a:r>
            <a:r>
              <a:rPr lang="de-DE" dirty="0"/>
              <a:t>– Täter eher familienintern bei Mädchen, familienextern bei Buben bei SMB, junge Buben am meisten von körperlicher Gewalt gefährdet, spezifische Belastungen </a:t>
            </a:r>
          </a:p>
          <a:p>
            <a:pPr>
              <a:buFont typeface="Wingdings" panose="05000000000000000000" pitchFamily="2" charset="2"/>
              <a:buChar char="v"/>
            </a:pPr>
            <a:endParaRPr lang="de-DE" dirty="0"/>
          </a:p>
          <a:p>
            <a:endParaRPr lang="de-DE" dirty="0"/>
          </a:p>
          <a:p>
            <a:endParaRPr lang="de-DE" dirty="0"/>
          </a:p>
        </p:txBody>
      </p:sp>
    </p:spTree>
    <p:extLst>
      <p:ext uri="{BB962C8B-B14F-4D97-AF65-F5344CB8AC3E}">
        <p14:creationId xmlns:p14="http://schemas.microsoft.com/office/powerpoint/2010/main" val="91696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2"/>
                </a:solidFill>
              </a:rPr>
              <a:t>TAT- und Täterbezogene </a:t>
            </a:r>
            <a:r>
              <a:rPr lang="de-DE" dirty="0" err="1">
                <a:solidFill>
                  <a:schemeClr val="accent2"/>
                </a:solidFill>
              </a:rPr>
              <a:t>ambivalenz</a:t>
            </a:r>
            <a:endParaRPr lang="de-DE" dirty="0">
              <a:solidFill>
                <a:schemeClr val="accent2"/>
              </a:solidFill>
            </a:endParaRPr>
          </a:p>
        </p:txBody>
      </p:sp>
      <p:sp>
        <p:nvSpPr>
          <p:cNvPr id="3" name="Inhaltsplatzhalter 2"/>
          <p:cNvSpPr>
            <a:spLocks noGrp="1"/>
          </p:cNvSpPr>
          <p:nvPr>
            <p:ph idx="1"/>
          </p:nvPr>
        </p:nvSpPr>
        <p:spPr/>
        <p:txBody>
          <a:bodyPr>
            <a:normAutofit/>
          </a:bodyPr>
          <a:lstStyle/>
          <a:p>
            <a:pPr>
              <a:buFont typeface="Wingdings" panose="05000000000000000000" pitchFamily="2" charset="2"/>
              <a:buChar char="v"/>
            </a:pPr>
            <a:r>
              <a:rPr lang="de-DE" sz="2800" dirty="0"/>
              <a:t>deliktbezogene Ambivalenz</a:t>
            </a:r>
          </a:p>
          <a:p>
            <a:pPr>
              <a:buFont typeface="Wingdings" panose="05000000000000000000" pitchFamily="2" charset="2"/>
              <a:buChar char="v"/>
            </a:pPr>
            <a:endParaRPr lang="de-DE" sz="2800" dirty="0"/>
          </a:p>
          <a:p>
            <a:pPr>
              <a:buFont typeface="Wingdings" panose="05000000000000000000" pitchFamily="2" charset="2"/>
              <a:buChar char="v"/>
            </a:pPr>
            <a:r>
              <a:rPr lang="de-DE" sz="2800" dirty="0"/>
              <a:t>Loyalitätskonflikt</a:t>
            </a:r>
          </a:p>
          <a:p>
            <a:pPr>
              <a:buFont typeface="Wingdings" panose="05000000000000000000" pitchFamily="2" charset="2"/>
              <a:buChar char="v"/>
            </a:pPr>
            <a:endParaRPr lang="de-DE" sz="2800" dirty="0"/>
          </a:p>
          <a:p>
            <a:pPr>
              <a:buFont typeface="Wingdings" panose="05000000000000000000" pitchFamily="2" charset="2"/>
              <a:buChar char="v"/>
            </a:pPr>
            <a:r>
              <a:rPr lang="de-DE" sz="2800" dirty="0"/>
              <a:t>Täter*</a:t>
            </a:r>
            <a:r>
              <a:rPr lang="de-DE" sz="2800" dirty="0" err="1"/>
              <a:t>innenstrategien</a:t>
            </a:r>
            <a:endParaRPr lang="de-DE" sz="2800" dirty="0"/>
          </a:p>
          <a:p>
            <a:pPr>
              <a:buFont typeface="Wingdings" panose="05000000000000000000" pitchFamily="2" charset="2"/>
              <a:buChar char="v"/>
            </a:pPr>
            <a:endParaRPr lang="de-DE" sz="2800" dirty="0"/>
          </a:p>
          <a:p>
            <a:pPr>
              <a:buFont typeface="Wingdings" panose="05000000000000000000" pitchFamily="2" charset="2"/>
              <a:buChar char="v"/>
            </a:pPr>
            <a:r>
              <a:rPr lang="de-AT" sz="2800" dirty="0"/>
              <a:t>drei Perspektiven: Kind, Bezugsperson, PB</a:t>
            </a:r>
            <a:endParaRPr lang="de-DE" sz="2800" dirty="0"/>
          </a:p>
        </p:txBody>
      </p:sp>
    </p:spTree>
    <p:extLst>
      <p:ext uri="{BB962C8B-B14F-4D97-AF65-F5344CB8AC3E}">
        <p14:creationId xmlns:p14="http://schemas.microsoft.com/office/powerpoint/2010/main" val="2988781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802111"/>
            <a:ext cx="10296896" cy="1143000"/>
          </a:xfrm>
        </p:spPr>
        <p:txBody>
          <a:bodyPr rtlCol="0"/>
          <a:lstStyle/>
          <a:p>
            <a:pPr>
              <a:defRPr/>
            </a:pPr>
            <a:r>
              <a:rPr lang="de-AT" dirty="0">
                <a:solidFill>
                  <a:schemeClr val="accent2"/>
                </a:solidFill>
              </a:rPr>
              <a:t>Bezugssystem</a:t>
            </a:r>
          </a:p>
        </p:txBody>
      </p:sp>
      <p:sp>
        <p:nvSpPr>
          <p:cNvPr id="151557" name="Inhaltsplatzhalter 2"/>
          <p:cNvSpPr>
            <a:spLocks noGrp="1"/>
          </p:cNvSpPr>
          <p:nvPr>
            <p:ph idx="1"/>
          </p:nvPr>
        </p:nvSpPr>
        <p:spPr>
          <a:xfrm>
            <a:off x="1055688" y="2504303"/>
            <a:ext cx="10296896" cy="3877024"/>
          </a:xfrm>
        </p:spPr>
        <p:txBody>
          <a:bodyPr>
            <a:normAutofit/>
          </a:bodyPr>
          <a:lstStyle/>
          <a:p>
            <a:pPr>
              <a:spcBef>
                <a:spcPct val="0"/>
              </a:spcBef>
              <a:buFont typeface="Wingdings" panose="05000000000000000000" pitchFamily="2" charset="2"/>
              <a:buChar char="v"/>
            </a:pPr>
            <a:r>
              <a:rPr lang="de-AT" altLang="de-DE" sz="2400" dirty="0"/>
              <a:t>Optimal: duales System</a:t>
            </a:r>
          </a:p>
          <a:p>
            <a:pPr>
              <a:spcBef>
                <a:spcPct val="0"/>
              </a:spcBef>
              <a:buFont typeface="Wingdings" panose="05000000000000000000" pitchFamily="2" charset="2"/>
              <a:buChar char="v"/>
            </a:pPr>
            <a:r>
              <a:rPr lang="de-AT" altLang="de-DE" sz="2400" dirty="0"/>
              <a:t>Spezialkonstellationen: </a:t>
            </a:r>
          </a:p>
          <a:p>
            <a:pPr>
              <a:spcBef>
                <a:spcPct val="0"/>
              </a:spcBef>
              <a:buFont typeface="Symbol" panose="05050102010706020507" pitchFamily="18" charset="2"/>
              <a:buChar char="-"/>
            </a:pPr>
            <a:r>
              <a:rPr lang="de-AT" altLang="de-DE" sz="2400" dirty="0" err="1"/>
              <a:t>Obsorgeberechtigte</a:t>
            </a:r>
            <a:r>
              <a:rPr lang="de-AT" altLang="de-DE" sz="2400" dirty="0"/>
              <a:t>/r </a:t>
            </a:r>
            <a:r>
              <a:rPr lang="de-AT" altLang="de-DE" sz="2400" dirty="0" err="1"/>
              <a:t>vs</a:t>
            </a:r>
            <a:r>
              <a:rPr lang="de-AT" altLang="de-DE" sz="2400" dirty="0"/>
              <a:t> Bezugsperson</a:t>
            </a:r>
          </a:p>
          <a:p>
            <a:pPr>
              <a:spcBef>
                <a:spcPct val="0"/>
              </a:spcBef>
              <a:buFont typeface="Symbol" panose="05050102010706020507" pitchFamily="18" charset="2"/>
              <a:buChar char="-"/>
            </a:pPr>
            <a:r>
              <a:rPr lang="de-AT" altLang="de-DE" sz="2400" dirty="0"/>
              <a:t>Wechsel der Obsorge</a:t>
            </a:r>
          </a:p>
          <a:p>
            <a:pPr>
              <a:spcBef>
                <a:spcPct val="0"/>
              </a:spcBef>
              <a:buFont typeface="Symbol" panose="05050102010706020507" pitchFamily="18" charset="2"/>
              <a:buChar char="-"/>
            </a:pPr>
            <a:r>
              <a:rPr lang="de-AT" altLang="de-DE" sz="2400" dirty="0"/>
              <a:t>beschuldigte Bezugspersonen</a:t>
            </a:r>
          </a:p>
          <a:p>
            <a:pPr>
              <a:spcBef>
                <a:spcPct val="0"/>
              </a:spcBef>
              <a:buFont typeface="Symbol" panose="05050102010706020507" pitchFamily="18" charset="2"/>
              <a:buChar char="-"/>
            </a:pPr>
            <a:r>
              <a:rPr lang="de-AT" altLang="de-DE" sz="2400" dirty="0"/>
              <a:t>Gefährdende Bezugspersonen (Instrumentalisierungen, Suggestionen, symbiotische Beziehungen, Gewalt, agierend, nicht greifbar etc.)</a:t>
            </a:r>
          </a:p>
          <a:p>
            <a:pPr>
              <a:spcBef>
                <a:spcPct val="0"/>
              </a:spcBef>
              <a:buFont typeface="Symbol" panose="05050102010706020507" pitchFamily="18" charset="2"/>
              <a:buChar char="-"/>
            </a:pPr>
            <a:r>
              <a:rPr lang="de-AT" altLang="de-DE" sz="2400" dirty="0"/>
              <a:t>Professionelle Bezugspersonen</a:t>
            </a:r>
          </a:p>
          <a:p>
            <a:pPr>
              <a:spcBef>
                <a:spcPct val="0"/>
              </a:spcBef>
              <a:buFont typeface="Wingdings" panose="05000000000000000000" pitchFamily="2" charset="2"/>
              <a:buChar char="v"/>
            </a:pPr>
            <a:r>
              <a:rPr lang="de-AT" altLang="de-DE" sz="2400" dirty="0"/>
              <a:t>Kritisch: Reduktionistisches Konzept für Bezugssystem im Rahmen der PB</a:t>
            </a:r>
          </a:p>
          <a:p>
            <a:pPr marL="0" indent="0">
              <a:spcBef>
                <a:spcPct val="0"/>
              </a:spcBef>
              <a:buNone/>
            </a:pPr>
            <a:endParaRPr lang="de-AT" altLang="de-DE" sz="2400" dirty="0"/>
          </a:p>
          <a:p>
            <a:pPr>
              <a:spcBef>
                <a:spcPct val="0"/>
              </a:spcBef>
            </a:pPr>
            <a:endParaRPr lang="de-AT" altLang="de-DE" sz="2400" dirty="0"/>
          </a:p>
          <a:p>
            <a:pPr eaLnBrk="1" hangingPunct="1"/>
            <a:endParaRPr lang="de-AT" altLang="de-DE" sz="2400" dirty="0"/>
          </a:p>
        </p:txBody>
      </p:sp>
    </p:spTree>
    <p:extLst>
      <p:ext uri="{BB962C8B-B14F-4D97-AF65-F5344CB8AC3E}">
        <p14:creationId xmlns:p14="http://schemas.microsoft.com/office/powerpoint/2010/main" val="77642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802111"/>
            <a:ext cx="10296896" cy="1143000"/>
          </a:xfrm>
        </p:spPr>
        <p:txBody>
          <a:bodyPr rtlCol="0"/>
          <a:lstStyle/>
          <a:p>
            <a:pPr>
              <a:defRPr/>
            </a:pPr>
            <a:r>
              <a:rPr lang="de-AT" altLang="de-DE" dirty="0">
                <a:solidFill>
                  <a:schemeClr val="accent2"/>
                </a:solidFill>
              </a:rPr>
              <a:t>Entwicklungspsychologische Aspekte</a:t>
            </a:r>
            <a:endParaRPr lang="de-AT" dirty="0">
              <a:solidFill>
                <a:schemeClr val="accent2"/>
              </a:solidFill>
            </a:endParaRPr>
          </a:p>
        </p:txBody>
      </p:sp>
      <p:sp>
        <p:nvSpPr>
          <p:cNvPr id="151557" name="Inhaltsplatzhalter 2"/>
          <p:cNvSpPr>
            <a:spLocks noGrp="1"/>
          </p:cNvSpPr>
          <p:nvPr>
            <p:ph idx="1"/>
          </p:nvPr>
        </p:nvSpPr>
        <p:spPr>
          <a:xfrm>
            <a:off x="1055688" y="2504303"/>
            <a:ext cx="10296896" cy="3877024"/>
          </a:xfrm>
        </p:spPr>
        <p:txBody>
          <a:bodyPr>
            <a:normAutofit/>
          </a:bodyPr>
          <a:lstStyle/>
          <a:p>
            <a:pPr>
              <a:spcBef>
                <a:spcPct val="0"/>
              </a:spcBef>
              <a:buFont typeface="Wingdings" panose="05000000000000000000" pitchFamily="2" charset="2"/>
              <a:buChar char="v"/>
            </a:pPr>
            <a:r>
              <a:rPr lang="de-AT" altLang="de-DE" sz="2400" dirty="0"/>
              <a:t>Sprachentwicklung</a:t>
            </a:r>
          </a:p>
          <a:p>
            <a:pPr>
              <a:spcBef>
                <a:spcPct val="0"/>
              </a:spcBef>
              <a:buFont typeface="Wingdings" panose="05000000000000000000" pitchFamily="2" charset="2"/>
              <a:buChar char="v"/>
            </a:pPr>
            <a:endParaRPr lang="de-AT" altLang="de-DE" sz="2400" dirty="0"/>
          </a:p>
          <a:p>
            <a:pPr>
              <a:spcBef>
                <a:spcPct val="0"/>
              </a:spcBef>
              <a:buFont typeface="Wingdings" panose="05000000000000000000" pitchFamily="2" charset="2"/>
              <a:buChar char="v"/>
            </a:pPr>
            <a:r>
              <a:rPr lang="de-AT" altLang="de-DE" sz="2400" dirty="0"/>
              <a:t>Kognitive Entwicklung</a:t>
            </a:r>
          </a:p>
          <a:p>
            <a:pPr>
              <a:spcBef>
                <a:spcPct val="0"/>
              </a:spcBef>
              <a:buFont typeface="Wingdings" panose="05000000000000000000" pitchFamily="2" charset="2"/>
              <a:buChar char="v"/>
            </a:pPr>
            <a:endParaRPr lang="de-AT" altLang="de-DE" sz="2400" dirty="0"/>
          </a:p>
          <a:p>
            <a:pPr>
              <a:spcBef>
                <a:spcPct val="0"/>
              </a:spcBef>
              <a:buFont typeface="Wingdings" panose="05000000000000000000" pitchFamily="2" charset="2"/>
              <a:buChar char="v"/>
            </a:pPr>
            <a:r>
              <a:rPr lang="de-AT" altLang="de-DE" sz="2400" dirty="0"/>
              <a:t>Sozial-emotionale Entwicklung</a:t>
            </a:r>
          </a:p>
          <a:p>
            <a:pPr>
              <a:spcBef>
                <a:spcPct val="0"/>
              </a:spcBef>
              <a:buFont typeface="Wingdings" panose="05000000000000000000" pitchFamily="2" charset="2"/>
              <a:buChar char="v"/>
            </a:pPr>
            <a:endParaRPr lang="de-AT" altLang="de-DE" sz="2400" dirty="0"/>
          </a:p>
          <a:p>
            <a:pPr>
              <a:spcBef>
                <a:spcPct val="0"/>
              </a:spcBef>
              <a:buFont typeface="Wingdings" panose="05000000000000000000" pitchFamily="2" charset="2"/>
              <a:buChar char="v"/>
            </a:pPr>
            <a:r>
              <a:rPr lang="de-AT" altLang="de-DE" sz="2400" dirty="0"/>
              <a:t>Psychosexuelle Entwicklung</a:t>
            </a:r>
          </a:p>
          <a:p>
            <a:pPr>
              <a:spcBef>
                <a:spcPct val="0"/>
              </a:spcBef>
            </a:pPr>
            <a:endParaRPr lang="de-AT" altLang="de-DE" sz="2400" dirty="0"/>
          </a:p>
          <a:p>
            <a:pPr eaLnBrk="1" hangingPunct="1"/>
            <a:endParaRPr lang="de-AT" altLang="de-DE" sz="2400" dirty="0"/>
          </a:p>
        </p:txBody>
      </p:sp>
    </p:spTree>
    <p:extLst>
      <p:ext uri="{BB962C8B-B14F-4D97-AF65-F5344CB8AC3E}">
        <p14:creationId xmlns:p14="http://schemas.microsoft.com/office/powerpoint/2010/main" val="273305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29971-6F70-4994-8450-88AC746716D3}"/>
              </a:ext>
            </a:extLst>
          </p:cNvPr>
          <p:cNvSpPr>
            <a:spLocks noGrp="1"/>
          </p:cNvSpPr>
          <p:nvPr>
            <p:ph type="title"/>
          </p:nvPr>
        </p:nvSpPr>
        <p:spPr/>
        <p:txBody>
          <a:bodyPr>
            <a:normAutofit fontScale="90000"/>
          </a:bodyPr>
          <a:lstStyle/>
          <a:p>
            <a:r>
              <a:rPr lang="de-AT" dirty="0">
                <a:solidFill>
                  <a:schemeClr val="accent2"/>
                </a:solidFill>
              </a:rPr>
              <a:t>Aussagerelevante Kompetenzen von Kindern </a:t>
            </a:r>
            <a:br>
              <a:rPr lang="de-AT" dirty="0">
                <a:solidFill>
                  <a:schemeClr val="accent2"/>
                </a:solidFill>
              </a:rPr>
            </a:br>
            <a:r>
              <a:rPr lang="de-AT" sz="2000" dirty="0"/>
              <a:t>(Niehaus, </a:t>
            </a:r>
            <a:r>
              <a:rPr lang="de-AT" sz="2000" dirty="0" err="1"/>
              <a:t>Volbert</a:t>
            </a:r>
            <a:r>
              <a:rPr lang="de-AT" sz="2000" dirty="0"/>
              <a:t>, Fegert, 2017)</a:t>
            </a:r>
          </a:p>
        </p:txBody>
      </p:sp>
      <p:sp>
        <p:nvSpPr>
          <p:cNvPr id="3" name="Inhaltsplatzhalter 2">
            <a:extLst>
              <a:ext uri="{FF2B5EF4-FFF2-40B4-BE49-F238E27FC236}">
                <a16:creationId xmlns:a16="http://schemas.microsoft.com/office/drawing/2014/main" id="{1C71C98F-C9F7-416C-886E-276FC3DA1C87}"/>
              </a:ext>
            </a:extLst>
          </p:cNvPr>
          <p:cNvSpPr>
            <a:spLocks noGrp="1"/>
          </p:cNvSpPr>
          <p:nvPr>
            <p:ph idx="1"/>
          </p:nvPr>
        </p:nvSpPr>
        <p:spPr/>
        <p:txBody>
          <a:bodyPr/>
          <a:lstStyle/>
          <a:p>
            <a:pPr>
              <a:buFont typeface="Wingdings" panose="05000000000000000000" pitchFamily="2" charset="2"/>
              <a:buChar char="v"/>
            </a:pPr>
            <a:r>
              <a:rPr lang="de-AT" dirty="0"/>
              <a:t>Kindergartenkinder können sagen, wer was wo getan hat, wann, wie, warum können erst ältere Kinder beantworten</a:t>
            </a:r>
          </a:p>
          <a:p>
            <a:pPr>
              <a:buFont typeface="Wingdings" panose="05000000000000000000" pitchFamily="2" charset="2"/>
              <a:buChar char="v"/>
            </a:pPr>
            <a:r>
              <a:rPr lang="de-AT" dirty="0"/>
              <a:t>Kinder bis 7 Jahren können angeben, ob etwas 1-2-3x oder häufiger passiert ist</a:t>
            </a:r>
          </a:p>
          <a:p>
            <a:pPr>
              <a:buFont typeface="Wingdings" panose="05000000000000000000" pitchFamily="2" charset="2"/>
              <a:buChar char="v"/>
            </a:pPr>
            <a:r>
              <a:rPr lang="de-AT" dirty="0"/>
              <a:t>Kinder wechseln häufig spontan das Thema </a:t>
            </a:r>
            <a:r>
              <a:rPr lang="de-AT" dirty="0">
                <a:sym typeface="Wingdings" panose="05000000000000000000" pitchFamily="2" charset="2"/>
              </a:rPr>
              <a:t> Verwechslungen, Verwirrung!</a:t>
            </a:r>
          </a:p>
          <a:p>
            <a:pPr>
              <a:buFont typeface="Wingdings" panose="05000000000000000000" pitchFamily="2" charset="2"/>
              <a:buChar char="v"/>
            </a:pPr>
            <a:r>
              <a:rPr lang="de-AT" dirty="0">
                <a:sym typeface="Wingdings" panose="05000000000000000000" pitchFamily="2" charset="2"/>
              </a:rPr>
              <a:t>Wort kann für Kind andere Bedeutung haben, als für Erwachsenen (z.B. Schuhe und Badeanzug muss nicht Kleidung sein).</a:t>
            </a:r>
            <a:endParaRPr lang="de-AT" dirty="0"/>
          </a:p>
        </p:txBody>
      </p:sp>
    </p:spTree>
    <p:extLst>
      <p:ext uri="{BB962C8B-B14F-4D97-AF65-F5344CB8AC3E}">
        <p14:creationId xmlns:p14="http://schemas.microsoft.com/office/powerpoint/2010/main" val="1630204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Welche Fragen kann ein Kind beantworten?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86461" y="1600200"/>
            <a:ext cx="8019078" cy="4525963"/>
          </a:xfrm>
        </p:spPr>
      </p:pic>
      <p:sp>
        <p:nvSpPr>
          <p:cNvPr id="5" name="Textfeld 4"/>
          <p:cNvSpPr txBox="1"/>
          <p:nvPr/>
        </p:nvSpPr>
        <p:spPr>
          <a:xfrm>
            <a:off x="2855640" y="5941497"/>
            <a:ext cx="6480720" cy="276999"/>
          </a:xfrm>
          <a:prstGeom prst="rect">
            <a:avLst/>
          </a:prstGeom>
          <a:noFill/>
        </p:spPr>
        <p:txBody>
          <a:bodyPr wrap="square" rtlCol="0">
            <a:spAutoFit/>
          </a:bodyPr>
          <a:lstStyle/>
          <a:p>
            <a:pPr algn="r"/>
            <a:r>
              <a:rPr lang="de-DE" sz="1200" dirty="0"/>
              <a:t>www.bvs.is</a:t>
            </a:r>
          </a:p>
        </p:txBody>
      </p:sp>
    </p:spTree>
    <p:extLst>
      <p:ext uri="{BB962C8B-B14F-4D97-AF65-F5344CB8AC3E}">
        <p14:creationId xmlns:p14="http://schemas.microsoft.com/office/powerpoint/2010/main" val="1705382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802111"/>
            <a:ext cx="10296896" cy="1143000"/>
          </a:xfrm>
        </p:spPr>
        <p:txBody>
          <a:bodyPr rtlCol="0"/>
          <a:lstStyle/>
          <a:p>
            <a:pPr>
              <a:defRPr/>
            </a:pPr>
            <a:r>
              <a:rPr lang="de-AT" altLang="de-DE" dirty="0">
                <a:solidFill>
                  <a:schemeClr val="tx1"/>
                </a:solidFill>
              </a:rPr>
              <a:t>Kognitive </a:t>
            </a:r>
            <a:r>
              <a:rPr lang="de-AT" altLang="de-DE" dirty="0" err="1">
                <a:solidFill>
                  <a:schemeClr val="tx1"/>
                </a:solidFill>
              </a:rPr>
              <a:t>entwicklung</a:t>
            </a:r>
            <a:endParaRPr lang="de-AT" dirty="0">
              <a:solidFill>
                <a:schemeClr val="tx1"/>
              </a:solidFill>
            </a:endParaRPr>
          </a:p>
        </p:txBody>
      </p:sp>
      <p:sp>
        <p:nvSpPr>
          <p:cNvPr id="151557" name="Inhaltsplatzhalter 2"/>
          <p:cNvSpPr>
            <a:spLocks noGrp="1"/>
          </p:cNvSpPr>
          <p:nvPr>
            <p:ph idx="1"/>
          </p:nvPr>
        </p:nvSpPr>
        <p:spPr>
          <a:xfrm>
            <a:off x="1055688" y="2212801"/>
            <a:ext cx="10296896" cy="3877024"/>
          </a:xfrm>
        </p:spPr>
        <p:txBody>
          <a:bodyPr>
            <a:normAutofit lnSpcReduction="10000"/>
          </a:bodyPr>
          <a:lstStyle/>
          <a:p>
            <a:pPr>
              <a:spcBef>
                <a:spcPct val="0"/>
              </a:spcBef>
              <a:buFontTx/>
              <a:buNone/>
              <a:defRPr/>
            </a:pPr>
            <a:endParaRPr lang="de-DE" altLang="de-DE" sz="2400" dirty="0">
              <a:solidFill>
                <a:prstClr val="black"/>
              </a:solidFill>
              <a:latin typeface="Roboto"/>
            </a:endParaRPr>
          </a:p>
          <a:p>
            <a:pPr marL="342900" indent="-342900">
              <a:spcBef>
                <a:spcPct val="0"/>
              </a:spcBef>
              <a:buFont typeface="Wingdings" panose="05000000000000000000" pitchFamily="2" charset="2"/>
              <a:buChar char="v"/>
              <a:defRPr/>
            </a:pPr>
            <a:r>
              <a:rPr lang="de-DE" altLang="de-DE" sz="2400" dirty="0" err="1">
                <a:solidFill>
                  <a:prstClr val="black"/>
                </a:solidFill>
              </a:rPr>
              <a:t>Theory</a:t>
            </a:r>
            <a:r>
              <a:rPr lang="de-DE" altLang="de-DE" sz="2400" dirty="0">
                <a:solidFill>
                  <a:prstClr val="black"/>
                </a:solidFill>
              </a:rPr>
              <a:t> </a:t>
            </a:r>
            <a:r>
              <a:rPr lang="de-DE" altLang="de-DE" sz="2400" dirty="0" err="1">
                <a:solidFill>
                  <a:prstClr val="black"/>
                </a:solidFill>
              </a:rPr>
              <a:t>of</a:t>
            </a:r>
            <a:r>
              <a:rPr lang="de-DE" altLang="de-DE" sz="2400" dirty="0">
                <a:solidFill>
                  <a:prstClr val="black"/>
                </a:solidFill>
              </a:rPr>
              <a:t> </a:t>
            </a:r>
            <a:r>
              <a:rPr lang="de-DE" altLang="de-DE" sz="2400" dirty="0" err="1">
                <a:solidFill>
                  <a:prstClr val="black"/>
                </a:solidFill>
              </a:rPr>
              <a:t>Mind</a:t>
            </a:r>
            <a:r>
              <a:rPr lang="de-DE" altLang="de-DE" sz="2400" dirty="0">
                <a:solidFill>
                  <a:prstClr val="black"/>
                </a:solidFill>
              </a:rPr>
              <a:t> – ab ca. 4 a – Fähigkeit, sich in einen anderen hineinzuversetzen</a:t>
            </a:r>
          </a:p>
          <a:p>
            <a:pPr>
              <a:spcBef>
                <a:spcPct val="0"/>
              </a:spcBef>
              <a:buNone/>
              <a:defRPr/>
            </a:pPr>
            <a:endParaRPr lang="de-DE" altLang="de-DE" sz="2400" dirty="0">
              <a:solidFill>
                <a:prstClr val="black"/>
              </a:solidFill>
            </a:endParaRPr>
          </a:p>
          <a:p>
            <a:pPr marL="342900" indent="-342900">
              <a:spcBef>
                <a:spcPct val="0"/>
              </a:spcBef>
              <a:buFont typeface="Wingdings" panose="05000000000000000000" pitchFamily="2" charset="2"/>
              <a:buChar char="v"/>
              <a:defRPr/>
            </a:pPr>
            <a:r>
              <a:rPr lang="de-DE" altLang="de-DE" sz="2400" dirty="0">
                <a:solidFill>
                  <a:prstClr val="black"/>
                </a:solidFill>
              </a:rPr>
              <a:t>Egozentrismus: bis ca. 8a kann ein Kind nicht ausreichend zwischen sich und anderen differenzieren, sodass es davon ausgeht, dass der Erwachsene weiß, was in ihm vorgeht</a:t>
            </a:r>
          </a:p>
          <a:p>
            <a:pPr marL="342900" indent="-342900">
              <a:spcBef>
                <a:spcPct val="0"/>
              </a:spcBef>
              <a:buFont typeface="Wingdings" panose="05000000000000000000" pitchFamily="2" charset="2"/>
              <a:buChar char="v"/>
              <a:defRPr/>
            </a:pPr>
            <a:endParaRPr lang="de-DE" altLang="de-DE" sz="2400" dirty="0">
              <a:solidFill>
                <a:prstClr val="black"/>
              </a:solidFill>
            </a:endParaRPr>
          </a:p>
          <a:p>
            <a:pPr marL="342900" indent="-342900">
              <a:spcBef>
                <a:spcPct val="0"/>
              </a:spcBef>
              <a:buFont typeface="Wingdings" panose="05000000000000000000" pitchFamily="2" charset="2"/>
              <a:buChar char="v"/>
              <a:defRPr/>
            </a:pPr>
            <a:r>
              <a:rPr lang="de-DE" sz="2400" dirty="0"/>
              <a:t>Hirnhälften bis 7 </a:t>
            </a:r>
            <a:r>
              <a:rPr lang="de-DE" sz="2400" dirty="0" err="1"/>
              <a:t>Lj</a:t>
            </a:r>
            <a:r>
              <a:rPr lang="de-DE" sz="2400" dirty="0"/>
              <a:t> noch nicht so vernetzt – mangelhafte Integration von Erfahrungen</a:t>
            </a:r>
          </a:p>
          <a:p>
            <a:pPr>
              <a:spcBef>
                <a:spcPct val="0"/>
              </a:spcBef>
              <a:buFontTx/>
              <a:buNone/>
              <a:defRPr/>
            </a:pPr>
            <a:endParaRPr lang="de-DE" altLang="de-DE" sz="2400" dirty="0">
              <a:solidFill>
                <a:prstClr val="black"/>
              </a:solidFill>
            </a:endParaRPr>
          </a:p>
          <a:p>
            <a:pPr marL="342900" indent="-342900">
              <a:spcBef>
                <a:spcPct val="0"/>
              </a:spcBef>
              <a:buFont typeface="Wingdings" panose="05000000000000000000" pitchFamily="2" charset="2"/>
              <a:buChar char="v"/>
              <a:defRPr/>
            </a:pPr>
            <a:r>
              <a:rPr lang="de-DE" altLang="de-DE" sz="2400" dirty="0">
                <a:solidFill>
                  <a:prstClr val="black"/>
                </a:solidFill>
              </a:rPr>
              <a:t>Großer Sprung zw. 6 und 8a - Abstraktionsfähigkeit</a:t>
            </a:r>
          </a:p>
          <a:p>
            <a:pPr>
              <a:spcBef>
                <a:spcPct val="0"/>
              </a:spcBef>
            </a:pPr>
            <a:endParaRPr lang="de-AT" altLang="de-DE" sz="2400" dirty="0"/>
          </a:p>
          <a:p>
            <a:pPr eaLnBrk="1" hangingPunct="1"/>
            <a:endParaRPr lang="de-AT" altLang="de-DE" sz="2400" dirty="0"/>
          </a:p>
        </p:txBody>
      </p:sp>
    </p:spTree>
    <p:extLst>
      <p:ext uri="{BB962C8B-B14F-4D97-AF65-F5344CB8AC3E}">
        <p14:creationId xmlns:p14="http://schemas.microsoft.com/office/powerpoint/2010/main" val="3915934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802111"/>
            <a:ext cx="10296896" cy="1143000"/>
          </a:xfrm>
        </p:spPr>
        <p:txBody>
          <a:bodyPr rtlCol="0"/>
          <a:lstStyle/>
          <a:p>
            <a:pPr>
              <a:defRPr/>
            </a:pPr>
            <a:r>
              <a:rPr lang="de-AT" altLang="de-DE" dirty="0" err="1">
                <a:solidFill>
                  <a:schemeClr val="tx1"/>
                </a:solidFill>
              </a:rPr>
              <a:t>gedächtnis</a:t>
            </a:r>
            <a:endParaRPr lang="de-AT" dirty="0">
              <a:solidFill>
                <a:schemeClr val="tx1"/>
              </a:solidFill>
            </a:endParaRPr>
          </a:p>
        </p:txBody>
      </p:sp>
      <p:sp>
        <p:nvSpPr>
          <p:cNvPr id="151557" name="Inhaltsplatzhalter 2"/>
          <p:cNvSpPr>
            <a:spLocks noGrp="1"/>
          </p:cNvSpPr>
          <p:nvPr>
            <p:ph idx="1"/>
          </p:nvPr>
        </p:nvSpPr>
        <p:spPr>
          <a:xfrm>
            <a:off x="1055688" y="1828800"/>
            <a:ext cx="10296896" cy="4527612"/>
          </a:xfrm>
        </p:spPr>
        <p:txBody>
          <a:bodyPr>
            <a:normAutofit lnSpcReduction="10000"/>
          </a:bodyPr>
          <a:lstStyle/>
          <a:p>
            <a:pPr>
              <a:spcBef>
                <a:spcPct val="0"/>
              </a:spcBef>
              <a:buFont typeface="Arial" panose="020B0604020202020204" pitchFamily="34" charset="0"/>
              <a:buChar char="•"/>
              <a:defRPr/>
            </a:pPr>
            <a:r>
              <a:rPr lang="de-DE" sz="2400" b="1" dirty="0"/>
              <a:t>Erkennen – Erinnern</a:t>
            </a:r>
          </a:p>
          <a:p>
            <a:pPr>
              <a:spcBef>
                <a:spcPct val="0"/>
              </a:spcBef>
              <a:buFont typeface="Arial" panose="020B0604020202020204" pitchFamily="34" charset="0"/>
              <a:buChar char="•"/>
              <a:defRPr/>
            </a:pPr>
            <a:r>
              <a:rPr lang="de-DE" altLang="de-DE" sz="2400" dirty="0">
                <a:solidFill>
                  <a:prstClr val="black"/>
                </a:solidFill>
              </a:rPr>
              <a:t>Gedächtnis als </a:t>
            </a:r>
            <a:r>
              <a:rPr lang="de-DE" altLang="de-DE" sz="2400" b="1" dirty="0"/>
              <a:t>dynamischer</a:t>
            </a:r>
            <a:r>
              <a:rPr lang="de-DE" altLang="de-DE" sz="2400" dirty="0">
                <a:solidFill>
                  <a:prstClr val="black"/>
                </a:solidFill>
              </a:rPr>
              <a:t> Prozess </a:t>
            </a:r>
          </a:p>
          <a:p>
            <a:pPr>
              <a:spcBef>
                <a:spcPct val="0"/>
              </a:spcBef>
              <a:buFont typeface="Arial" panose="020B0604020202020204" pitchFamily="34" charset="0"/>
              <a:buChar char="•"/>
              <a:defRPr/>
            </a:pPr>
            <a:r>
              <a:rPr lang="de-DE" altLang="de-DE" sz="2400" dirty="0">
                <a:solidFill>
                  <a:prstClr val="black"/>
                </a:solidFill>
              </a:rPr>
              <a:t>Reproduktion des </a:t>
            </a:r>
            <a:r>
              <a:rPr lang="de-DE" altLang="de-DE" sz="2400" b="1" dirty="0">
                <a:solidFill>
                  <a:prstClr val="black"/>
                </a:solidFill>
              </a:rPr>
              <a:t>Kerngeschehens</a:t>
            </a:r>
            <a:r>
              <a:rPr lang="de-DE" altLang="de-DE" sz="2400" dirty="0">
                <a:solidFill>
                  <a:prstClr val="black"/>
                </a:solidFill>
              </a:rPr>
              <a:t> gelingt Kindern im Allgemeinen gut, Detailerinnerung eingeschränkt, bei emotional bedeutsamen Ereignissen noch ausgeprägter</a:t>
            </a:r>
          </a:p>
          <a:p>
            <a:pPr>
              <a:spcBef>
                <a:spcPct val="0"/>
              </a:spcBef>
              <a:buFont typeface="Arial" panose="020B0604020202020204" pitchFamily="34" charset="0"/>
              <a:buChar char="•"/>
              <a:defRPr/>
            </a:pPr>
            <a:r>
              <a:rPr lang="de-DE" altLang="de-DE" sz="2400" dirty="0">
                <a:solidFill>
                  <a:prstClr val="black"/>
                </a:solidFill>
              </a:rPr>
              <a:t>Besonderheit im Abspeichern </a:t>
            </a:r>
            <a:r>
              <a:rPr lang="de-DE" altLang="de-DE" sz="2400" b="1" dirty="0">
                <a:solidFill>
                  <a:prstClr val="black"/>
                </a:solidFill>
              </a:rPr>
              <a:t>wiederholter Ereignisse  </a:t>
            </a:r>
            <a:r>
              <a:rPr lang="de-DE" altLang="de-DE" sz="2400" dirty="0">
                <a:solidFill>
                  <a:prstClr val="black"/>
                </a:solidFill>
              </a:rPr>
              <a:t>- Elemente werden ergänzt, </a:t>
            </a:r>
            <a:r>
              <a:rPr lang="de-DE" altLang="de-DE" sz="2400" dirty="0" err="1">
                <a:solidFill>
                  <a:prstClr val="black"/>
                </a:solidFill>
              </a:rPr>
              <a:t>tw</a:t>
            </a:r>
            <a:r>
              <a:rPr lang="de-DE" altLang="de-DE" sz="2400" dirty="0">
                <a:solidFill>
                  <a:prstClr val="black"/>
                </a:solidFill>
              </a:rPr>
              <a:t>. überschrieben</a:t>
            </a:r>
          </a:p>
          <a:p>
            <a:pPr>
              <a:spcBef>
                <a:spcPct val="0"/>
              </a:spcBef>
              <a:buFont typeface="Arial" panose="020B0604020202020204" pitchFamily="34" charset="0"/>
              <a:buChar char="•"/>
              <a:defRPr/>
            </a:pPr>
            <a:r>
              <a:rPr lang="de-DE" altLang="de-DE" sz="2400" dirty="0">
                <a:solidFill>
                  <a:prstClr val="black"/>
                </a:solidFill>
              </a:rPr>
              <a:t>Freie Reproduktion schwierig für junge Kinder (Vorschulalter)</a:t>
            </a:r>
          </a:p>
          <a:p>
            <a:pPr>
              <a:spcBef>
                <a:spcPct val="0"/>
              </a:spcBef>
              <a:buFont typeface="Arial" panose="020B0604020202020204" pitchFamily="34" charset="0"/>
              <a:buChar char="•"/>
              <a:defRPr/>
            </a:pPr>
            <a:r>
              <a:rPr lang="de-DE" altLang="de-DE" sz="2400" dirty="0">
                <a:solidFill>
                  <a:prstClr val="black"/>
                </a:solidFill>
              </a:rPr>
              <a:t>Räumliches Gedächtnis bei Vorschulkindern besser als zeitliches Gedächtnis</a:t>
            </a:r>
          </a:p>
          <a:p>
            <a:pPr>
              <a:spcBef>
                <a:spcPct val="0"/>
              </a:spcBef>
              <a:buFont typeface="Arial" panose="020B0604020202020204" pitchFamily="34" charset="0"/>
              <a:buChar char="•"/>
              <a:defRPr/>
            </a:pPr>
            <a:r>
              <a:rPr lang="de-AT" altLang="de-DE" sz="2400" dirty="0">
                <a:solidFill>
                  <a:prstClr val="black"/>
                </a:solidFill>
                <a:latin typeface="+mn-lt"/>
              </a:rPr>
              <a:t>Deklaratives (Wissensinhalte – „Erzähl mir alles zu…, was dir einfällt.“) vs. Episodisches/prozedurales Gedächtnis (Ereignisabfolgen – „Erzähl mir, wie sich das letzte Wochenende mit XY zugetragen hat, am besten, alles nacheinander.“) </a:t>
            </a:r>
          </a:p>
          <a:p>
            <a:pPr>
              <a:spcBef>
                <a:spcPct val="0"/>
              </a:spcBef>
              <a:buFont typeface="Arial" panose="020B0604020202020204" pitchFamily="34" charset="0"/>
              <a:buChar char="•"/>
              <a:defRPr/>
            </a:pPr>
            <a:r>
              <a:rPr lang="de-DE" altLang="de-DE" sz="2400" dirty="0">
                <a:solidFill>
                  <a:prstClr val="black"/>
                </a:solidFill>
              </a:rPr>
              <a:t>10a: selbe Gedächtnisleistung wie Erwachsene, Metagedächtnis</a:t>
            </a:r>
          </a:p>
          <a:p>
            <a:pPr>
              <a:spcBef>
                <a:spcPct val="0"/>
              </a:spcBef>
            </a:pPr>
            <a:endParaRPr lang="de-AT" altLang="de-DE" sz="2400" dirty="0"/>
          </a:p>
          <a:p>
            <a:pPr eaLnBrk="1" hangingPunct="1"/>
            <a:endParaRPr lang="de-AT" altLang="de-DE" sz="2400" dirty="0"/>
          </a:p>
        </p:txBody>
      </p:sp>
    </p:spTree>
    <p:extLst>
      <p:ext uri="{BB962C8B-B14F-4D97-AF65-F5344CB8AC3E}">
        <p14:creationId xmlns:p14="http://schemas.microsoft.com/office/powerpoint/2010/main" val="4058805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112082" y="709613"/>
            <a:ext cx="9945612" cy="990600"/>
          </a:xfrm>
        </p:spPr>
        <p:txBody>
          <a:bodyPr/>
          <a:lstStyle/>
          <a:p>
            <a:r>
              <a:rPr lang="is-IS" altLang="is-IS" dirty="0"/>
              <a:t>Erinnern</a:t>
            </a:r>
          </a:p>
        </p:txBody>
      </p:sp>
      <p:sp>
        <p:nvSpPr>
          <p:cNvPr id="56323" name="Content Placeholder 2"/>
          <p:cNvSpPr>
            <a:spLocks noGrp="1"/>
          </p:cNvSpPr>
          <p:nvPr>
            <p:ph idx="1"/>
          </p:nvPr>
        </p:nvSpPr>
        <p:spPr>
          <a:xfrm>
            <a:off x="927011" y="2002858"/>
            <a:ext cx="8763000" cy="3657600"/>
          </a:xfrm>
        </p:spPr>
        <p:txBody>
          <a:bodyPr>
            <a:normAutofit/>
          </a:bodyPr>
          <a:lstStyle/>
          <a:p>
            <a:pPr>
              <a:buFont typeface="Arial" panose="020B0604020202020204" pitchFamily="34" charset="0"/>
              <a:buChar char="•"/>
            </a:pPr>
            <a:r>
              <a:rPr lang="is-IS" altLang="is-IS" sz="2400" dirty="0"/>
              <a:t>angeregt durch non-direktive, offene Fragen</a:t>
            </a:r>
          </a:p>
          <a:p>
            <a:pPr>
              <a:buFont typeface="Arial" panose="020B0604020202020204" pitchFamily="34" charset="0"/>
              <a:buChar char="•"/>
            </a:pPr>
            <a:r>
              <a:rPr lang="is-IS" altLang="is-IS" sz="2400" dirty="0"/>
              <a:t>hervorstechendste/nachvollziehbarste/</a:t>
            </a:r>
          </a:p>
          <a:p>
            <a:pPr marL="0" indent="0">
              <a:buNone/>
            </a:pPr>
            <a:r>
              <a:rPr lang="is-IS" altLang="is-IS" sz="2400" dirty="0"/>
              <a:t>	besprechbarste Inhalte</a:t>
            </a:r>
          </a:p>
          <a:p>
            <a:pPr>
              <a:buFont typeface="Arial" panose="020B0604020202020204" pitchFamily="34" charset="0"/>
              <a:buChar char="•"/>
            </a:pPr>
            <a:r>
              <a:rPr lang="is-IS" altLang="is-IS" sz="2400" dirty="0"/>
              <a:t>Risiko: Auslassungen</a:t>
            </a:r>
          </a:p>
          <a:p>
            <a:pPr>
              <a:buFont typeface="Arial" panose="020B0604020202020204" pitchFamily="34" charset="0"/>
              <a:buChar char="•"/>
            </a:pPr>
            <a:r>
              <a:rPr lang="is-IS" altLang="is-IS" sz="2400" dirty="0"/>
              <a:t>Vorteil: Genauigkeit</a:t>
            </a:r>
          </a:p>
          <a:p>
            <a:pPr>
              <a:buFont typeface="Arial" panose="020B0604020202020204" pitchFamily="34" charset="0"/>
              <a:buChar char="•"/>
            </a:pPr>
            <a:r>
              <a:rPr lang="is-IS" altLang="is-IS" sz="2400" dirty="0"/>
              <a:t>„Erzähl mir alles darüber...“</a:t>
            </a:r>
          </a:p>
          <a:p>
            <a:pPr>
              <a:buFont typeface="Arial" panose="020B0604020202020204" pitchFamily="34" charset="0"/>
              <a:buChar char="•"/>
            </a:pPr>
            <a:r>
              <a:rPr lang="is-IS" altLang="is-IS" sz="2400" dirty="0"/>
              <a:t>„Was geschah dann?“</a:t>
            </a:r>
          </a:p>
        </p:txBody>
      </p:sp>
      <p:pic>
        <p:nvPicPr>
          <p:cNvPr id="563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1561" y="3635047"/>
            <a:ext cx="28384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3071664" y="6262689"/>
            <a:ext cx="6480720" cy="276999"/>
          </a:xfrm>
          <a:prstGeom prst="rect">
            <a:avLst/>
          </a:prstGeom>
          <a:noFill/>
        </p:spPr>
        <p:txBody>
          <a:bodyPr wrap="square" rtlCol="0">
            <a:spAutoFit/>
          </a:bodyPr>
          <a:lstStyle/>
          <a:p>
            <a:pPr algn="r"/>
            <a:r>
              <a:rPr lang="de-DE" sz="1200" dirty="0"/>
              <a:t>www.bvs.is</a:t>
            </a:r>
          </a:p>
        </p:txBody>
      </p:sp>
    </p:spTree>
    <p:extLst>
      <p:ext uri="{BB962C8B-B14F-4D97-AF65-F5344CB8AC3E}">
        <p14:creationId xmlns:p14="http://schemas.microsoft.com/office/powerpoint/2010/main" val="2091768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941711" y="709614"/>
            <a:ext cx="9524677" cy="990600"/>
          </a:xfrm>
        </p:spPr>
        <p:txBody>
          <a:bodyPr/>
          <a:lstStyle/>
          <a:p>
            <a:r>
              <a:rPr lang="is-IS" altLang="is-IS" dirty="0"/>
              <a:t>Erkennen</a:t>
            </a:r>
          </a:p>
        </p:txBody>
      </p:sp>
      <p:sp>
        <p:nvSpPr>
          <p:cNvPr id="58371" name="Content Placeholder 2"/>
          <p:cNvSpPr>
            <a:spLocks noGrp="1"/>
          </p:cNvSpPr>
          <p:nvPr>
            <p:ph idx="1"/>
          </p:nvPr>
        </p:nvSpPr>
        <p:spPr>
          <a:xfrm>
            <a:off x="941711" y="2053897"/>
            <a:ext cx="8763000" cy="4403725"/>
          </a:xfrm>
        </p:spPr>
        <p:txBody>
          <a:bodyPr>
            <a:normAutofit/>
          </a:bodyPr>
          <a:lstStyle/>
          <a:p>
            <a:pPr>
              <a:buFont typeface="Arial" panose="020B0604020202020204" pitchFamily="34" charset="0"/>
              <a:buChar char="•"/>
            </a:pPr>
            <a:r>
              <a:rPr lang="is-IS" altLang="is-IS" sz="2800" dirty="0"/>
              <a:t>Angeregt durch spezifische, geschlossene, Ja/Nein-Fragen</a:t>
            </a:r>
          </a:p>
          <a:p>
            <a:pPr>
              <a:buFont typeface="Arial" panose="020B0604020202020204" pitchFamily="34" charset="0"/>
              <a:buChar char="•"/>
            </a:pPr>
            <a:r>
              <a:rPr lang="is-IS" altLang="is-IS" sz="2800" dirty="0"/>
              <a:t>Nachfragen notwendig, um das Erkennensgedächtnis zu aktivieren</a:t>
            </a:r>
          </a:p>
          <a:p>
            <a:pPr>
              <a:buFont typeface="Arial" panose="020B0604020202020204" pitchFamily="34" charset="0"/>
              <a:buChar char="•"/>
            </a:pPr>
            <a:r>
              <a:rPr lang="is-IS" altLang="is-IS" sz="2800" dirty="0"/>
              <a:t>Vorteil: zusätzliche Info</a:t>
            </a:r>
          </a:p>
          <a:p>
            <a:pPr>
              <a:buFont typeface="Arial" panose="020B0604020202020204" pitchFamily="34" charset="0"/>
              <a:buChar char="•"/>
            </a:pPr>
            <a:r>
              <a:rPr lang="is-IS" altLang="is-IS" sz="2800" dirty="0"/>
              <a:t>Nachteil: Risiko inkorrekter Informationen, Beeinflussung (v.a. bei sehr jungen Kindern und/oder vagen Vorinfos)</a:t>
            </a:r>
          </a:p>
        </p:txBody>
      </p:sp>
      <p:sp>
        <p:nvSpPr>
          <p:cNvPr id="5" name="Textfeld 4"/>
          <p:cNvSpPr txBox="1"/>
          <p:nvPr/>
        </p:nvSpPr>
        <p:spPr>
          <a:xfrm>
            <a:off x="2999656" y="6568752"/>
            <a:ext cx="6480720" cy="276999"/>
          </a:xfrm>
          <a:prstGeom prst="rect">
            <a:avLst/>
          </a:prstGeom>
          <a:noFill/>
        </p:spPr>
        <p:txBody>
          <a:bodyPr wrap="square" rtlCol="0">
            <a:spAutoFit/>
          </a:bodyPr>
          <a:lstStyle/>
          <a:p>
            <a:pPr algn="r"/>
            <a:r>
              <a:rPr lang="de-DE" sz="1200" dirty="0"/>
              <a:t>www.bvs.is</a:t>
            </a:r>
          </a:p>
        </p:txBody>
      </p:sp>
    </p:spTree>
    <p:extLst>
      <p:ext uri="{BB962C8B-B14F-4D97-AF65-F5344CB8AC3E}">
        <p14:creationId xmlns:p14="http://schemas.microsoft.com/office/powerpoint/2010/main" val="2764534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941711" y="709614"/>
            <a:ext cx="9524677" cy="990600"/>
          </a:xfrm>
        </p:spPr>
        <p:txBody>
          <a:bodyPr/>
          <a:lstStyle/>
          <a:p>
            <a:r>
              <a:rPr lang="is-IS" altLang="is-IS" dirty="0"/>
              <a:t>BEHALTENSINTERVALL</a:t>
            </a:r>
          </a:p>
        </p:txBody>
      </p:sp>
      <p:sp>
        <p:nvSpPr>
          <p:cNvPr id="58371" name="Content Placeholder 2"/>
          <p:cNvSpPr>
            <a:spLocks noGrp="1"/>
          </p:cNvSpPr>
          <p:nvPr>
            <p:ph idx="1"/>
          </p:nvPr>
        </p:nvSpPr>
        <p:spPr>
          <a:xfrm>
            <a:off x="825622" y="1700215"/>
            <a:ext cx="10804125" cy="4895894"/>
          </a:xfrm>
        </p:spPr>
        <p:txBody>
          <a:bodyPr>
            <a:normAutofit/>
          </a:bodyPr>
          <a:lstStyle/>
          <a:p>
            <a:pPr>
              <a:buFont typeface="Wingdings" panose="05000000000000000000" pitchFamily="2" charset="2"/>
              <a:buChar char="v"/>
            </a:pPr>
            <a:r>
              <a:rPr lang="de-DE" sz="2000" b="0" i="0" u="none" strike="noStrike" baseline="0" dirty="0"/>
              <a:t>Alter des Kindes</a:t>
            </a:r>
          </a:p>
          <a:p>
            <a:pPr>
              <a:buFont typeface="Wingdings" panose="05000000000000000000" pitchFamily="2" charset="2"/>
              <a:buChar char="v"/>
            </a:pPr>
            <a:r>
              <a:rPr lang="de-DE" sz="2000" b="0" i="0" u="none" strike="noStrike" baseline="0" dirty="0"/>
              <a:t>Bedeutsamkeit des Ereignisses</a:t>
            </a:r>
          </a:p>
          <a:p>
            <a:pPr>
              <a:buFont typeface="Wingdings" panose="05000000000000000000" pitchFamily="2" charset="2"/>
              <a:buChar char="v"/>
            </a:pPr>
            <a:r>
              <a:rPr lang="de-DE" sz="2000" b="0" i="0" u="none" strike="noStrike" baseline="0" dirty="0"/>
              <a:t>Verständnis des betroffenen Kindes für das Ereignis </a:t>
            </a:r>
          </a:p>
          <a:p>
            <a:pPr marL="0" indent="0">
              <a:buNone/>
            </a:pPr>
            <a:endParaRPr lang="de-DE" sz="2000" b="0" i="0" u="none" strike="noStrike" baseline="0" dirty="0"/>
          </a:p>
          <a:p>
            <a:pPr marL="0" indent="0">
              <a:buNone/>
            </a:pPr>
            <a:r>
              <a:rPr lang="de-DE" sz="2000" b="0" i="0" u="none" strike="noStrike" baseline="0" dirty="0"/>
              <a:t>Faktoren, die das Vergessen fördern: </a:t>
            </a:r>
          </a:p>
          <a:p>
            <a:pPr>
              <a:buFont typeface="Wingdings" panose="05000000000000000000" pitchFamily="2" charset="2"/>
              <a:buChar char="v"/>
            </a:pPr>
            <a:r>
              <a:rPr lang="de-DE" sz="2000" b="0" i="0" u="none" strike="noStrike" baseline="0" dirty="0"/>
              <a:t>schlecht organisierte Erinnerung aufgrund fehlenden Verständnisses der kausalen Struktur des Ereignisses </a:t>
            </a:r>
          </a:p>
          <a:p>
            <a:pPr>
              <a:buFont typeface="Wingdings" panose="05000000000000000000" pitchFamily="2" charset="2"/>
              <a:buChar char="v"/>
            </a:pPr>
            <a:r>
              <a:rPr lang="de-DE" sz="2000" b="0" i="0" u="none" strike="noStrike" baseline="0" dirty="0"/>
              <a:t>schlecht organisierte Erinnerung aufgrund fehlender narrativer Struktur </a:t>
            </a:r>
          </a:p>
          <a:p>
            <a:pPr>
              <a:buFont typeface="Wingdings" panose="05000000000000000000" pitchFamily="2" charset="2"/>
              <a:buChar char="v"/>
            </a:pPr>
            <a:r>
              <a:rPr lang="de-DE" sz="2000" b="0" i="0" u="none" strike="noStrike" baseline="0" dirty="0"/>
              <a:t>Veränderung der persönlichen Bedeutsamkeit eines Ereignisses über die Zeit </a:t>
            </a:r>
          </a:p>
          <a:p>
            <a:pPr>
              <a:buFont typeface="Wingdings" panose="05000000000000000000" pitchFamily="2" charset="2"/>
              <a:buChar char="v"/>
            </a:pPr>
            <a:r>
              <a:rPr lang="de-DE" sz="2000" b="0" i="0" u="none" strike="noStrike" baseline="0" dirty="0"/>
              <a:t>Veränderung der Distinktheit durch anschließende wiederholte ähnliche Erfahrungen </a:t>
            </a:r>
          </a:p>
          <a:p>
            <a:endParaRPr lang="de-DE"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3521092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802111"/>
            <a:ext cx="10296896" cy="1143000"/>
          </a:xfrm>
        </p:spPr>
        <p:txBody>
          <a:bodyPr rtlCol="0">
            <a:normAutofit/>
          </a:bodyPr>
          <a:lstStyle/>
          <a:p>
            <a:pPr>
              <a:defRPr/>
            </a:pPr>
            <a:r>
              <a:rPr lang="de-AT" altLang="de-DE" dirty="0">
                <a:solidFill>
                  <a:schemeClr val="tx1"/>
                </a:solidFill>
              </a:rPr>
              <a:t>Emotionsentwicklung </a:t>
            </a:r>
            <a:r>
              <a:rPr lang="de-AT" sz="1800" dirty="0"/>
              <a:t>(Niehaus, </a:t>
            </a:r>
            <a:r>
              <a:rPr lang="de-AT" sz="1800" dirty="0" err="1"/>
              <a:t>Volbert</a:t>
            </a:r>
            <a:r>
              <a:rPr lang="de-AT" sz="1800" dirty="0"/>
              <a:t>, </a:t>
            </a:r>
            <a:r>
              <a:rPr lang="de-AT" sz="1800" dirty="0" err="1"/>
              <a:t>Fegert</a:t>
            </a:r>
            <a:r>
              <a:rPr lang="de-AT" sz="1800" dirty="0"/>
              <a:t>, 2017)</a:t>
            </a:r>
            <a:endParaRPr lang="de-AT" dirty="0">
              <a:solidFill>
                <a:schemeClr val="tx1"/>
              </a:solidFill>
            </a:endParaRPr>
          </a:p>
        </p:txBody>
      </p:sp>
      <p:sp>
        <p:nvSpPr>
          <p:cNvPr id="151557" name="Inhaltsplatzhalter 2"/>
          <p:cNvSpPr>
            <a:spLocks noGrp="1"/>
          </p:cNvSpPr>
          <p:nvPr>
            <p:ph idx="1"/>
          </p:nvPr>
        </p:nvSpPr>
        <p:spPr>
          <a:xfrm>
            <a:off x="1055688" y="2212801"/>
            <a:ext cx="10296896" cy="3877024"/>
          </a:xfrm>
        </p:spPr>
        <p:txBody>
          <a:bodyPr>
            <a:normAutofit/>
          </a:bodyPr>
          <a:lstStyle/>
          <a:p>
            <a:pPr>
              <a:buFont typeface="Wingdings" panose="05000000000000000000" pitchFamily="2" charset="2"/>
              <a:buChar char="v"/>
            </a:pPr>
            <a:r>
              <a:rPr lang="de-AT" sz="2400" dirty="0"/>
              <a:t>differenzierte Angaben zu emotionalen Zuständen (wie z.B. ambivalente Zustände) sind auch im Volkschulalter noch nicht zu erwarten</a:t>
            </a:r>
          </a:p>
          <a:p>
            <a:pPr>
              <a:buFont typeface="Wingdings" panose="05000000000000000000" pitchFamily="2" charset="2"/>
              <a:buChar char="v"/>
            </a:pPr>
            <a:r>
              <a:rPr lang="de-AT" sz="2400" dirty="0"/>
              <a:t>Scham: bei einigen Kindern bereits im Alter von 3 Jahren, größter Zuwachs mit 6 Jahren, dann nochmal mit 8/9 Jahren</a:t>
            </a:r>
          </a:p>
          <a:p>
            <a:pPr>
              <a:buFont typeface="Wingdings" panose="05000000000000000000" pitchFamily="2" charset="2"/>
              <a:buChar char="v"/>
            </a:pPr>
            <a:r>
              <a:rPr lang="de-AT" sz="2400" dirty="0"/>
              <a:t>Scham in Bezug auf sexuelle Handlungen setzt Einsicht in die Bedeutung sexueller Handlungen voraus (im KIGA-Alter selten)</a:t>
            </a:r>
          </a:p>
          <a:p>
            <a:pPr>
              <a:buFont typeface="Wingdings" panose="05000000000000000000" pitchFamily="2" charset="2"/>
              <a:buChar char="v"/>
            </a:pPr>
            <a:r>
              <a:rPr lang="de-AT" sz="2400" dirty="0"/>
              <a:t>wichtig, dass Eltern nicht bei Aussage dabei sind</a:t>
            </a:r>
          </a:p>
          <a:p>
            <a:pPr>
              <a:spcBef>
                <a:spcPct val="0"/>
              </a:spcBef>
            </a:pPr>
            <a:endParaRPr lang="de-AT" altLang="de-DE" sz="2400" dirty="0"/>
          </a:p>
          <a:p>
            <a:pPr eaLnBrk="1" hangingPunct="1"/>
            <a:endParaRPr lang="de-AT" altLang="de-DE" sz="2400" dirty="0"/>
          </a:p>
        </p:txBody>
      </p:sp>
    </p:spTree>
    <p:extLst>
      <p:ext uri="{BB962C8B-B14F-4D97-AF65-F5344CB8AC3E}">
        <p14:creationId xmlns:p14="http://schemas.microsoft.com/office/powerpoint/2010/main" val="392873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TATbezogene</a:t>
            </a:r>
            <a:r>
              <a:rPr lang="de-DE" dirty="0"/>
              <a:t> </a:t>
            </a:r>
            <a:r>
              <a:rPr lang="de-DE" dirty="0" err="1"/>
              <a:t>ambivalenz</a:t>
            </a:r>
            <a:endParaRPr lang="de-DE" dirty="0"/>
          </a:p>
        </p:txBody>
      </p:sp>
      <p:sp>
        <p:nvSpPr>
          <p:cNvPr id="4" name="Ovale Legende 3"/>
          <p:cNvSpPr/>
          <p:nvPr/>
        </p:nvSpPr>
        <p:spPr>
          <a:xfrm rot="20531735">
            <a:off x="768510" y="2071814"/>
            <a:ext cx="2736850" cy="1008063"/>
          </a:xfrm>
          <a:prstGeom prst="wedgeEllipseCallout">
            <a:avLst/>
          </a:prstGeom>
          <a:solidFill>
            <a:schemeClr val="bg1">
              <a:lumMod val="95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AT" sz="2400" dirty="0">
                <a:solidFill>
                  <a:schemeClr val="tx1"/>
                </a:solidFill>
                <a:ea typeface="Roboto" panose="02000000000000000000" pitchFamily="2" charset="0"/>
              </a:rPr>
              <a:t>Ich kann es nicht fassen!</a:t>
            </a:r>
          </a:p>
        </p:txBody>
      </p:sp>
      <p:sp>
        <p:nvSpPr>
          <p:cNvPr id="5" name="Ovale Legende 4"/>
          <p:cNvSpPr/>
          <p:nvPr/>
        </p:nvSpPr>
        <p:spPr>
          <a:xfrm rot="20471368">
            <a:off x="1143060" y="4463733"/>
            <a:ext cx="2693464" cy="1183858"/>
          </a:xfrm>
          <a:prstGeom prst="wedgeEllipseCallout">
            <a:avLst/>
          </a:prstGeom>
          <a:solidFill>
            <a:schemeClr val="bg1">
              <a:lumMod val="95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t> </a:t>
            </a:r>
            <a:r>
              <a:rPr lang="de-DE" sz="2400" dirty="0">
                <a:solidFill>
                  <a:schemeClr val="tx1"/>
                </a:solidFill>
                <a:ea typeface="Roboto" panose="02000000000000000000" pitchFamily="2" charset="0"/>
              </a:rPr>
              <a:t>Es ist einfach unglaublich!</a:t>
            </a:r>
            <a:endParaRPr lang="de-AT" sz="2400" dirty="0">
              <a:solidFill>
                <a:schemeClr val="tx1"/>
              </a:solidFill>
              <a:ea typeface="Roboto" panose="02000000000000000000" pitchFamily="2" charset="0"/>
            </a:endParaRPr>
          </a:p>
        </p:txBody>
      </p:sp>
      <p:sp>
        <p:nvSpPr>
          <p:cNvPr id="6" name="Ovale Legende 5"/>
          <p:cNvSpPr/>
          <p:nvPr/>
        </p:nvSpPr>
        <p:spPr>
          <a:xfrm rot="1721015">
            <a:off x="8253418" y="4218504"/>
            <a:ext cx="2873243" cy="1293917"/>
          </a:xfrm>
          <a:prstGeom prst="wedgeEllipseCallout">
            <a:avLst/>
          </a:prstGeom>
          <a:solidFill>
            <a:schemeClr val="bg1">
              <a:lumMod val="95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AT" sz="2400" dirty="0">
                <a:solidFill>
                  <a:schemeClr val="tx1"/>
                </a:solidFill>
                <a:ea typeface="Roboto" panose="02000000000000000000" pitchFamily="2" charset="0"/>
              </a:rPr>
              <a:t>nicht zum Aushalten…</a:t>
            </a:r>
          </a:p>
        </p:txBody>
      </p:sp>
      <p:sp>
        <p:nvSpPr>
          <p:cNvPr id="7" name="Ovale Legende 6"/>
          <p:cNvSpPr/>
          <p:nvPr/>
        </p:nvSpPr>
        <p:spPr>
          <a:xfrm rot="621980">
            <a:off x="7945156" y="1672402"/>
            <a:ext cx="2873243" cy="1293917"/>
          </a:xfrm>
          <a:prstGeom prst="wedgeEllipseCallout">
            <a:avLst/>
          </a:prstGeom>
          <a:solidFill>
            <a:schemeClr val="bg1">
              <a:lumMod val="95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AT" sz="2000" dirty="0">
                <a:solidFill>
                  <a:schemeClr val="tx1"/>
                </a:solidFill>
                <a:ea typeface="Roboto" panose="02000000000000000000" pitchFamily="2" charset="0"/>
              </a:rPr>
              <a:t>Hab ich vielleicht doch geträumt?</a:t>
            </a:r>
          </a:p>
        </p:txBody>
      </p:sp>
      <p:sp>
        <p:nvSpPr>
          <p:cNvPr id="8" name="Ovale Legende 7"/>
          <p:cNvSpPr/>
          <p:nvPr/>
        </p:nvSpPr>
        <p:spPr>
          <a:xfrm rot="20531735">
            <a:off x="4104795" y="2164211"/>
            <a:ext cx="2736850" cy="1008063"/>
          </a:xfrm>
          <a:prstGeom prst="wedgeEllipseCallout">
            <a:avLst/>
          </a:prstGeom>
          <a:solidFill>
            <a:schemeClr val="bg1">
              <a:lumMod val="95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AT" sz="2400" dirty="0">
                <a:solidFill>
                  <a:schemeClr val="tx1"/>
                </a:solidFill>
                <a:ea typeface="Roboto" panose="02000000000000000000" pitchFamily="2" charset="0"/>
              </a:rPr>
              <a:t>Was ist, wenn sie doch lügt?</a:t>
            </a:r>
          </a:p>
        </p:txBody>
      </p:sp>
      <p:sp>
        <p:nvSpPr>
          <p:cNvPr id="9" name="Ovale Legende 8"/>
          <p:cNvSpPr/>
          <p:nvPr/>
        </p:nvSpPr>
        <p:spPr>
          <a:xfrm>
            <a:off x="4903491" y="3650092"/>
            <a:ext cx="2873243" cy="1293917"/>
          </a:xfrm>
          <a:prstGeom prst="wedgeEllipseCallout">
            <a:avLst/>
          </a:prstGeom>
          <a:solidFill>
            <a:schemeClr val="bg1">
              <a:lumMod val="95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chemeClr val="tx1"/>
                </a:solidFill>
                <a:ea typeface="Roboto" panose="02000000000000000000" pitchFamily="2" charset="0"/>
              </a:rPr>
              <a:t>Am besten wäre es, wenn nix war!</a:t>
            </a:r>
            <a:endParaRPr lang="de-AT" sz="2000" dirty="0">
              <a:solidFill>
                <a:schemeClr val="tx1"/>
              </a:solidFill>
              <a:ea typeface="Roboto" panose="02000000000000000000" pitchFamily="2" charset="0"/>
            </a:endParaRPr>
          </a:p>
        </p:txBody>
      </p:sp>
    </p:spTree>
    <p:extLst>
      <p:ext uri="{BB962C8B-B14F-4D97-AF65-F5344CB8AC3E}">
        <p14:creationId xmlns:p14="http://schemas.microsoft.com/office/powerpoint/2010/main" val="1881682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735013"/>
            <a:ext cx="10296896" cy="1143000"/>
          </a:xfrm>
        </p:spPr>
        <p:txBody>
          <a:bodyPr rtlCol="0">
            <a:noAutofit/>
          </a:bodyPr>
          <a:lstStyle/>
          <a:p>
            <a:pPr>
              <a:defRPr/>
            </a:pPr>
            <a:r>
              <a:rPr lang="de-AT" dirty="0"/>
              <a:t>Fantasie, Traum und Wirklichkeit I</a:t>
            </a:r>
          </a:p>
        </p:txBody>
      </p:sp>
      <p:sp>
        <p:nvSpPr>
          <p:cNvPr id="151557" name="Inhaltsplatzhalter 2"/>
          <p:cNvSpPr>
            <a:spLocks noGrp="1"/>
          </p:cNvSpPr>
          <p:nvPr>
            <p:ph idx="1"/>
          </p:nvPr>
        </p:nvSpPr>
        <p:spPr>
          <a:xfrm>
            <a:off x="1153296" y="2364259"/>
            <a:ext cx="10199287" cy="4017068"/>
          </a:xfrm>
        </p:spPr>
        <p:txBody>
          <a:bodyPr>
            <a:normAutofit/>
          </a:bodyPr>
          <a:lstStyle/>
          <a:p>
            <a:pPr>
              <a:spcBef>
                <a:spcPct val="0"/>
              </a:spcBef>
              <a:buFont typeface="Wingdings" panose="05000000000000000000" pitchFamily="2" charset="2"/>
              <a:buChar char="v"/>
            </a:pPr>
            <a:r>
              <a:rPr lang="de-AT" altLang="de-DE" sz="2400" dirty="0"/>
              <a:t>Unterscheidung bereits früh möglich (</a:t>
            </a:r>
            <a:r>
              <a:rPr lang="de-AT" altLang="de-DE" sz="2400" dirty="0" err="1"/>
              <a:t>ca</a:t>
            </a:r>
            <a:r>
              <a:rPr lang="de-AT" altLang="de-DE" sz="2400" dirty="0"/>
              <a:t> 2;6 a)</a:t>
            </a:r>
          </a:p>
          <a:p>
            <a:pPr marL="0" indent="0">
              <a:spcBef>
                <a:spcPct val="0"/>
              </a:spcBef>
              <a:buNone/>
            </a:pPr>
            <a:endParaRPr lang="de-AT" altLang="de-DE" sz="2400" dirty="0"/>
          </a:p>
          <a:p>
            <a:pPr>
              <a:spcBef>
                <a:spcPct val="0"/>
              </a:spcBef>
              <a:buFont typeface="Wingdings" panose="05000000000000000000" pitchFamily="2" charset="2"/>
              <a:buChar char="v"/>
            </a:pPr>
            <a:r>
              <a:rPr lang="de-AT" altLang="de-DE" sz="2400" dirty="0"/>
              <a:t>Stärker ausgeprägte Fähigkeit zur Fantasie</a:t>
            </a:r>
          </a:p>
          <a:p>
            <a:pPr marL="0" indent="0">
              <a:spcBef>
                <a:spcPct val="0"/>
              </a:spcBef>
              <a:buNone/>
            </a:pPr>
            <a:endParaRPr lang="de-AT" altLang="de-DE" sz="2400" dirty="0"/>
          </a:p>
          <a:p>
            <a:pPr>
              <a:spcBef>
                <a:spcPct val="0"/>
              </a:spcBef>
              <a:buFont typeface="Wingdings" panose="05000000000000000000" pitchFamily="2" charset="2"/>
              <a:buChar char="v"/>
            </a:pPr>
            <a:r>
              <a:rPr lang="de-AT" altLang="de-DE" sz="2400" dirty="0"/>
              <a:t>Kinder kommunizieren nicht von sich aus, ob sie von Realem oder Fantasiertem erzählen – Rückkoppelung wichtig!</a:t>
            </a:r>
          </a:p>
          <a:p>
            <a:pPr marL="0" indent="0">
              <a:spcBef>
                <a:spcPct val="0"/>
              </a:spcBef>
              <a:buNone/>
            </a:pPr>
            <a:endParaRPr lang="de-AT" altLang="de-DE" sz="2400" dirty="0"/>
          </a:p>
          <a:p>
            <a:pPr>
              <a:spcBef>
                <a:spcPct val="0"/>
              </a:spcBef>
              <a:buFont typeface="Wingdings" panose="05000000000000000000" pitchFamily="2" charset="2"/>
              <a:buChar char="v"/>
            </a:pPr>
            <a:r>
              <a:rPr lang="de-AT" altLang="de-DE" sz="2400" dirty="0"/>
              <a:t>4-6a: animistisches Denken (alles von Leben beseelt), magisches Denken</a:t>
            </a:r>
          </a:p>
          <a:p>
            <a:pPr marL="0" indent="0">
              <a:spcBef>
                <a:spcPct val="0"/>
              </a:spcBef>
              <a:buNone/>
            </a:pPr>
            <a:endParaRPr lang="de-AT" altLang="de-DE" sz="2400" dirty="0"/>
          </a:p>
          <a:p>
            <a:pPr>
              <a:spcBef>
                <a:spcPct val="0"/>
              </a:spcBef>
              <a:buFont typeface="Wingdings" panose="05000000000000000000" pitchFamily="2" charset="2"/>
              <a:buChar char="v"/>
            </a:pPr>
            <a:r>
              <a:rPr lang="de-AT" altLang="de-DE" sz="2400" dirty="0"/>
              <a:t>ca. 7a : Träume klarer als solche wahrnehmbar</a:t>
            </a:r>
          </a:p>
          <a:p>
            <a:pPr>
              <a:spcBef>
                <a:spcPct val="0"/>
              </a:spcBef>
              <a:buFont typeface="Wingdings" panose="05000000000000000000" pitchFamily="2" charset="2"/>
              <a:buChar char="v"/>
            </a:pPr>
            <a:endParaRPr lang="de-AT" altLang="de-DE" sz="2400" dirty="0"/>
          </a:p>
          <a:p>
            <a:pPr marL="0" indent="0">
              <a:spcBef>
                <a:spcPct val="0"/>
              </a:spcBef>
              <a:buNone/>
            </a:pPr>
            <a:endParaRPr lang="de-AT" altLang="de-DE" sz="2400" dirty="0"/>
          </a:p>
          <a:p>
            <a:pPr eaLnBrk="1" hangingPunct="1"/>
            <a:endParaRPr lang="de-AT" altLang="de-DE" sz="2400" dirty="0"/>
          </a:p>
        </p:txBody>
      </p:sp>
    </p:spTree>
    <p:extLst>
      <p:ext uri="{BB962C8B-B14F-4D97-AF65-F5344CB8AC3E}">
        <p14:creationId xmlns:p14="http://schemas.microsoft.com/office/powerpoint/2010/main" val="3292412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735013"/>
            <a:ext cx="10296896" cy="1143000"/>
          </a:xfrm>
        </p:spPr>
        <p:txBody>
          <a:bodyPr rtlCol="0">
            <a:noAutofit/>
          </a:bodyPr>
          <a:lstStyle/>
          <a:p>
            <a:pPr>
              <a:defRPr/>
            </a:pPr>
            <a:r>
              <a:rPr lang="de-AT" dirty="0"/>
              <a:t>Fantasie, Traum und Wirklichkeit</a:t>
            </a:r>
          </a:p>
        </p:txBody>
      </p:sp>
      <p:sp>
        <p:nvSpPr>
          <p:cNvPr id="151557" name="Inhaltsplatzhalter 2"/>
          <p:cNvSpPr>
            <a:spLocks noGrp="1"/>
          </p:cNvSpPr>
          <p:nvPr>
            <p:ph idx="1"/>
          </p:nvPr>
        </p:nvSpPr>
        <p:spPr>
          <a:xfrm>
            <a:off x="1153296" y="2364259"/>
            <a:ext cx="10199287" cy="4017068"/>
          </a:xfrm>
        </p:spPr>
        <p:txBody>
          <a:bodyPr>
            <a:normAutofit/>
          </a:bodyPr>
          <a:lstStyle/>
          <a:p>
            <a:pPr marL="0" indent="0">
              <a:buNone/>
            </a:pPr>
            <a:r>
              <a:rPr lang="de-AT" altLang="de-DE" sz="2400" dirty="0"/>
              <a:t>Cave! </a:t>
            </a:r>
          </a:p>
          <a:p>
            <a:pPr>
              <a:buFont typeface="Arial" panose="020B0604020202020204" pitchFamily="34" charset="0"/>
              <a:buChar char="•"/>
            </a:pPr>
            <a:r>
              <a:rPr lang="de-AT" sz="2400" dirty="0"/>
              <a:t>Keine Als-Ob-Situationen in Befragungen!</a:t>
            </a:r>
          </a:p>
          <a:p>
            <a:pPr>
              <a:buFont typeface="Arial" panose="020B0604020202020204" pitchFamily="34" charset="0"/>
              <a:buChar char="•"/>
            </a:pPr>
            <a:r>
              <a:rPr lang="de-AT" sz="2400" dirty="0"/>
              <a:t>Achtsamkeit hinsichtlich Spielmaterialien in Befragungsräumen (können anregen, auf die Fantasieebene zu gehen)</a:t>
            </a:r>
          </a:p>
          <a:p>
            <a:pPr>
              <a:buFont typeface="Arial" panose="020B0604020202020204" pitchFamily="34" charset="0"/>
              <a:buChar char="•"/>
            </a:pPr>
            <a:r>
              <a:rPr lang="de-AT" sz="2400" dirty="0"/>
              <a:t>Keine Gespräche in der Aufwärmphase über Filme, Videospiele…</a:t>
            </a:r>
          </a:p>
          <a:p>
            <a:pPr>
              <a:buFont typeface="Arial" panose="020B0604020202020204" pitchFamily="34" charset="0"/>
              <a:buChar char="•"/>
            </a:pPr>
            <a:r>
              <a:rPr lang="de-AT" altLang="de-DE" sz="2400" dirty="0"/>
              <a:t>Einschränkung bei psychischen Störungen möglich (z.B. produktive Symptomatik)</a:t>
            </a:r>
          </a:p>
          <a:p>
            <a:pPr marL="0" indent="0">
              <a:spcBef>
                <a:spcPct val="0"/>
              </a:spcBef>
              <a:buNone/>
            </a:pPr>
            <a:endParaRPr lang="de-AT" altLang="de-DE" sz="2400" dirty="0"/>
          </a:p>
          <a:p>
            <a:pPr eaLnBrk="1" hangingPunct="1"/>
            <a:endParaRPr lang="de-AT" altLang="de-DE" sz="2400" dirty="0"/>
          </a:p>
        </p:txBody>
      </p:sp>
    </p:spTree>
    <p:extLst>
      <p:ext uri="{BB962C8B-B14F-4D97-AF65-F5344CB8AC3E}">
        <p14:creationId xmlns:p14="http://schemas.microsoft.com/office/powerpoint/2010/main" val="3985102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735013"/>
            <a:ext cx="10296896" cy="1143000"/>
          </a:xfrm>
        </p:spPr>
        <p:txBody>
          <a:bodyPr rtlCol="0"/>
          <a:lstStyle/>
          <a:p>
            <a:pPr>
              <a:defRPr/>
            </a:pPr>
            <a:r>
              <a:rPr lang="de-AT" dirty="0"/>
              <a:t>Lügen</a:t>
            </a:r>
          </a:p>
        </p:txBody>
      </p:sp>
      <p:sp>
        <p:nvSpPr>
          <p:cNvPr id="151557" name="Inhaltsplatzhalter 2"/>
          <p:cNvSpPr>
            <a:spLocks noGrp="1"/>
          </p:cNvSpPr>
          <p:nvPr>
            <p:ph idx="1"/>
          </p:nvPr>
        </p:nvSpPr>
        <p:spPr>
          <a:xfrm>
            <a:off x="1120346" y="2150076"/>
            <a:ext cx="10232238" cy="4231251"/>
          </a:xfrm>
        </p:spPr>
        <p:txBody>
          <a:bodyPr>
            <a:normAutofit fontScale="92500" lnSpcReduction="10000"/>
          </a:bodyPr>
          <a:lstStyle/>
          <a:p>
            <a:pPr marL="0" indent="0">
              <a:spcBef>
                <a:spcPct val="0"/>
              </a:spcBef>
              <a:buNone/>
            </a:pPr>
            <a:r>
              <a:rPr lang="de-AT" altLang="de-DE" sz="2400" dirty="0"/>
              <a:t>= bewusste Täuschung</a:t>
            </a:r>
          </a:p>
          <a:p>
            <a:pPr>
              <a:spcBef>
                <a:spcPct val="0"/>
              </a:spcBef>
              <a:buFont typeface="Wingdings" panose="05000000000000000000" pitchFamily="2" charset="2"/>
              <a:buChar char="v"/>
            </a:pPr>
            <a:endParaRPr lang="de-AT" altLang="de-DE" sz="2400" dirty="0"/>
          </a:p>
          <a:p>
            <a:pPr>
              <a:spcBef>
                <a:spcPct val="0"/>
              </a:spcBef>
              <a:buFont typeface="Wingdings" panose="05000000000000000000" pitchFamily="2" charset="2"/>
              <a:buChar char="v"/>
            </a:pPr>
            <a:r>
              <a:rPr lang="de-AT" altLang="de-DE" sz="2400" dirty="0"/>
              <a:t>nicht erlebnisbasierte Aussagen können sich nicht auf Gedächtnisinhalte stützen, sondern müssen aus aktuell verfügbaren Wissensbeständen konstruiert werden</a:t>
            </a:r>
          </a:p>
          <a:p>
            <a:pPr>
              <a:spcBef>
                <a:spcPct val="0"/>
              </a:spcBef>
              <a:buFont typeface="Wingdings" panose="05000000000000000000" pitchFamily="2" charset="2"/>
              <a:buChar char="v"/>
            </a:pPr>
            <a:endParaRPr lang="de-AT" altLang="de-DE" sz="2400" dirty="0"/>
          </a:p>
          <a:p>
            <a:pPr>
              <a:spcBef>
                <a:spcPct val="0"/>
              </a:spcBef>
              <a:buFont typeface="Wingdings" panose="05000000000000000000" pitchFamily="2" charset="2"/>
              <a:buChar char="v"/>
            </a:pPr>
            <a:r>
              <a:rPr lang="de-AT" altLang="de-DE" sz="2400" dirty="0"/>
              <a:t>Kinder erst ab 7/8a kognitiv imstande, detailreichere intentionale Lügen zu konstruieren und entsprechendes Narrativ zu bilden</a:t>
            </a:r>
          </a:p>
          <a:p>
            <a:pPr>
              <a:spcBef>
                <a:spcPct val="0"/>
              </a:spcBef>
              <a:buFont typeface="Wingdings" panose="05000000000000000000" pitchFamily="2" charset="2"/>
              <a:buChar char="v"/>
            </a:pPr>
            <a:endParaRPr lang="de-AT" altLang="de-DE" sz="2400" dirty="0"/>
          </a:p>
          <a:p>
            <a:pPr>
              <a:spcBef>
                <a:spcPct val="0"/>
              </a:spcBef>
              <a:buFont typeface="Wingdings" panose="05000000000000000000" pitchFamily="2" charset="2"/>
              <a:buChar char="v"/>
            </a:pPr>
            <a:r>
              <a:rPr lang="de-AT" altLang="de-DE" sz="2400" dirty="0"/>
              <a:t>Kongruentes und widerspruchsfreies Reproduzieren komplexer Handlungsschilderungen stellen hohe kognitive Anforderungen und bedürfen ausgeprägter kommunikativer Fähigkeiten</a:t>
            </a:r>
          </a:p>
          <a:p>
            <a:pPr>
              <a:spcBef>
                <a:spcPct val="0"/>
              </a:spcBef>
              <a:buFont typeface="Wingdings" panose="05000000000000000000" pitchFamily="2" charset="2"/>
              <a:buChar char="v"/>
            </a:pPr>
            <a:endParaRPr lang="de-AT" altLang="de-DE" sz="2400" dirty="0"/>
          </a:p>
          <a:p>
            <a:pPr>
              <a:spcBef>
                <a:spcPct val="0"/>
              </a:spcBef>
              <a:buFont typeface="Wingdings" panose="05000000000000000000" pitchFamily="2" charset="2"/>
              <a:buChar char="v"/>
            </a:pPr>
            <a:endParaRPr lang="de-AT" altLang="de-DE" sz="2400" dirty="0"/>
          </a:p>
          <a:p>
            <a:pPr>
              <a:spcBef>
                <a:spcPct val="0"/>
              </a:spcBef>
              <a:buFont typeface="Wingdings" panose="05000000000000000000" pitchFamily="2" charset="2"/>
              <a:buChar char="v"/>
            </a:pPr>
            <a:r>
              <a:rPr lang="de-AT" altLang="de-DE" sz="2400" dirty="0"/>
              <a:t>Cave! (Auto-)suggestive Prozesse, Pseudoerinnerungen</a:t>
            </a:r>
          </a:p>
          <a:p>
            <a:pPr eaLnBrk="1" hangingPunct="1"/>
            <a:endParaRPr lang="de-AT" altLang="de-DE" sz="2400" dirty="0"/>
          </a:p>
        </p:txBody>
      </p:sp>
    </p:spTree>
    <p:extLst>
      <p:ext uri="{BB962C8B-B14F-4D97-AF65-F5344CB8AC3E}">
        <p14:creationId xmlns:p14="http://schemas.microsoft.com/office/powerpoint/2010/main" val="1258800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p:cNvSpPr>
          <p:nvPr/>
        </p:nvSpPr>
        <p:spPr bwMode="auto">
          <a:xfrm>
            <a:off x="2495550" y="1520825"/>
            <a:ext cx="77724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de-AT" altLang="de-DE" sz="2800">
                <a:solidFill>
                  <a:prstClr val="black"/>
                </a:solidFill>
                <a:latin typeface="Tahoma" panose="020B0604030504040204" pitchFamily="34" charset="0"/>
              </a:rPr>
            </a:b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endParaRPr lang="de-AT" altLang="de-DE" sz="2800">
              <a:solidFill>
                <a:prstClr val="black"/>
              </a:solidFill>
              <a:latin typeface="Tahoma" panose="020B0604030504040204" pitchFamily="34" charset="0"/>
            </a:endParaRPr>
          </a:p>
          <a:p>
            <a:pPr algn="ctr">
              <a:spcBef>
                <a:spcPct val="0"/>
              </a:spcBef>
              <a:buFontTx/>
              <a:buNone/>
            </a:pPr>
            <a:br>
              <a:rPr lang="de-AT" altLang="de-DE" sz="2800">
                <a:solidFill>
                  <a:prstClr val="black"/>
                </a:solidFill>
                <a:latin typeface="Tahoma" panose="020B0604030504040204" pitchFamily="34" charset="0"/>
              </a:rPr>
            </a:br>
            <a:endParaRPr lang="de-DE" altLang="de-DE" sz="2800">
              <a:solidFill>
                <a:prstClr val="black"/>
              </a:solidFill>
              <a:latin typeface="Tahoma" panose="020B0604030504040204" pitchFamily="34" charset="0"/>
            </a:endParaRPr>
          </a:p>
        </p:txBody>
      </p:sp>
      <p:sp>
        <p:nvSpPr>
          <p:cNvPr id="151555" name="Rectangle 4"/>
          <p:cNvSpPr>
            <a:spLocks/>
          </p:cNvSpPr>
          <p:nvPr/>
        </p:nvSpPr>
        <p:spPr bwMode="auto">
          <a:xfrm>
            <a:off x="2774950" y="4365625"/>
            <a:ext cx="6400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endParaRPr lang="de-AT" altLang="de-DE" sz="1800">
              <a:solidFill>
                <a:prstClr val="black"/>
              </a:solidFill>
              <a:latin typeface="Tahoma" panose="020B0604030504040204" pitchFamily="34" charset="0"/>
            </a:endParaRPr>
          </a:p>
        </p:txBody>
      </p:sp>
      <p:sp>
        <p:nvSpPr>
          <p:cNvPr id="2" name="Titel 1"/>
          <p:cNvSpPr>
            <a:spLocks noGrp="1"/>
          </p:cNvSpPr>
          <p:nvPr>
            <p:ph type="title"/>
          </p:nvPr>
        </p:nvSpPr>
        <p:spPr>
          <a:xfrm>
            <a:off x="1055688" y="645341"/>
            <a:ext cx="10296896" cy="1143000"/>
          </a:xfrm>
        </p:spPr>
        <p:txBody>
          <a:bodyPr rtlCol="0">
            <a:normAutofit/>
          </a:bodyPr>
          <a:lstStyle/>
          <a:p>
            <a:pPr>
              <a:defRPr/>
            </a:pPr>
            <a:r>
              <a:rPr lang="de-AT" dirty="0"/>
              <a:t>Zuverlässigkeit und Suggestibilität</a:t>
            </a:r>
          </a:p>
        </p:txBody>
      </p:sp>
      <p:sp>
        <p:nvSpPr>
          <p:cNvPr id="151557" name="Inhaltsplatzhalter 2"/>
          <p:cNvSpPr>
            <a:spLocks noGrp="1"/>
          </p:cNvSpPr>
          <p:nvPr>
            <p:ph idx="1"/>
          </p:nvPr>
        </p:nvSpPr>
        <p:spPr>
          <a:xfrm>
            <a:off x="1055688" y="2352972"/>
            <a:ext cx="10067481" cy="4025305"/>
          </a:xfrm>
        </p:spPr>
        <p:txBody>
          <a:bodyPr>
            <a:normAutofit lnSpcReduction="10000"/>
          </a:bodyPr>
          <a:lstStyle/>
          <a:p>
            <a:pPr marL="0" indent="0">
              <a:spcBef>
                <a:spcPct val="0"/>
              </a:spcBef>
              <a:buNone/>
            </a:pPr>
            <a:r>
              <a:rPr lang="de-AT" altLang="de-DE" sz="2400" b="1" dirty="0"/>
              <a:t>Suggestive Faktoren</a:t>
            </a:r>
            <a:r>
              <a:rPr lang="de-AT" altLang="de-DE" sz="2400" dirty="0"/>
              <a:t>:</a:t>
            </a:r>
          </a:p>
          <a:p>
            <a:pPr>
              <a:spcBef>
                <a:spcPct val="0"/>
              </a:spcBef>
              <a:buFont typeface="Arial" panose="020B0604020202020204" pitchFamily="34" charset="0"/>
              <a:buChar char="•"/>
            </a:pPr>
            <a:r>
              <a:rPr lang="de-AT" altLang="de-DE" sz="2400" dirty="0"/>
              <a:t>Suggestibilität des Kindes: Kinder zw. 4a und 7a prinzipiell weniger suggestibel, da Denken weniger schematisch und somit objektiver, allerdings geringerer spontaner Output und stärkere Beeinflussung des Antwortverhaltens durch Suggestivfragen</a:t>
            </a:r>
          </a:p>
          <a:p>
            <a:pPr>
              <a:spcBef>
                <a:spcPct val="0"/>
              </a:spcBef>
              <a:buFont typeface="Arial" panose="020B0604020202020204" pitchFamily="34" charset="0"/>
              <a:buChar char="•"/>
            </a:pPr>
            <a:endParaRPr lang="de-AT" altLang="de-DE" sz="2400" dirty="0"/>
          </a:p>
          <a:p>
            <a:pPr>
              <a:spcBef>
                <a:spcPct val="0"/>
              </a:spcBef>
              <a:buFont typeface="Arial" panose="020B0604020202020204" pitchFamily="34" charset="0"/>
              <a:buChar char="•"/>
            </a:pPr>
            <a:r>
              <a:rPr lang="de-AT" altLang="de-DE" sz="2400" dirty="0"/>
              <a:t>Suggestibilität im Volksschulalter v.a. hinsichtlich Details</a:t>
            </a:r>
          </a:p>
          <a:p>
            <a:pPr>
              <a:spcBef>
                <a:spcPct val="0"/>
              </a:spcBef>
              <a:buFont typeface="Arial" panose="020B0604020202020204" pitchFamily="34" charset="0"/>
              <a:buChar char="•"/>
            </a:pPr>
            <a:endParaRPr lang="de-AT" altLang="de-DE" sz="2400" dirty="0"/>
          </a:p>
          <a:p>
            <a:pPr>
              <a:spcBef>
                <a:spcPct val="0"/>
              </a:spcBef>
              <a:buFont typeface="Arial" panose="020B0604020202020204" pitchFamily="34" charset="0"/>
              <a:buChar char="•"/>
            </a:pPr>
            <a:r>
              <a:rPr lang="de-AT" altLang="de-DE" sz="2400" dirty="0"/>
              <a:t>Haltung der fragenden Person – bewusste Beeinflussung, aber auch Haltung, Erwartungen, soziale Erwünschtheit</a:t>
            </a:r>
          </a:p>
          <a:p>
            <a:pPr>
              <a:spcBef>
                <a:spcPct val="0"/>
              </a:spcBef>
              <a:buFont typeface="Arial" panose="020B0604020202020204" pitchFamily="34" charset="0"/>
              <a:buChar char="•"/>
            </a:pPr>
            <a:endParaRPr lang="de-AT" altLang="de-DE" sz="2400" dirty="0"/>
          </a:p>
          <a:p>
            <a:pPr>
              <a:spcBef>
                <a:spcPct val="0"/>
              </a:spcBef>
              <a:buFont typeface="Arial" panose="020B0604020202020204" pitchFamily="34" charset="0"/>
              <a:buChar char="•"/>
            </a:pPr>
            <a:r>
              <a:rPr lang="de-AT" altLang="de-DE" sz="2400" dirty="0"/>
              <a:t>Fremd-, Autosuggestion</a:t>
            </a:r>
          </a:p>
          <a:p>
            <a:pPr marL="0" indent="0">
              <a:spcBef>
                <a:spcPct val="0"/>
              </a:spcBef>
              <a:buNone/>
            </a:pPr>
            <a:endParaRPr lang="de-AT" altLang="de-DE" sz="2400" dirty="0"/>
          </a:p>
          <a:p>
            <a:pPr marL="0" indent="0">
              <a:spcBef>
                <a:spcPct val="0"/>
              </a:spcBef>
              <a:buNone/>
            </a:pPr>
            <a:endParaRPr lang="de-AT" altLang="de-DE" sz="2400" dirty="0"/>
          </a:p>
          <a:p>
            <a:pPr eaLnBrk="1" hangingPunct="1"/>
            <a:endParaRPr lang="de-AT" altLang="de-DE" sz="2400" dirty="0"/>
          </a:p>
        </p:txBody>
      </p:sp>
    </p:spTree>
    <p:extLst>
      <p:ext uri="{BB962C8B-B14F-4D97-AF65-F5344CB8AC3E}">
        <p14:creationId xmlns:p14="http://schemas.microsoft.com/office/powerpoint/2010/main" val="948597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7D34F-44BB-4503-B81B-CACBE62980B2}"/>
              </a:ext>
            </a:extLst>
          </p:cNvPr>
          <p:cNvSpPr>
            <a:spLocks noGrp="1"/>
          </p:cNvSpPr>
          <p:nvPr>
            <p:ph type="title"/>
          </p:nvPr>
        </p:nvSpPr>
        <p:spPr/>
        <p:txBody>
          <a:bodyPr/>
          <a:lstStyle/>
          <a:p>
            <a:r>
              <a:rPr lang="de-AT" dirty="0"/>
              <a:t>„NO-GOs“ in Bezug auf Suggestibilität I </a:t>
            </a:r>
            <a:br>
              <a:rPr lang="de-AT" dirty="0"/>
            </a:br>
            <a:r>
              <a:rPr lang="de-AT" sz="2000" dirty="0"/>
              <a:t>(Niehaus, </a:t>
            </a:r>
            <a:r>
              <a:rPr lang="de-AT" sz="2000" dirty="0" err="1"/>
              <a:t>Volbert</a:t>
            </a:r>
            <a:r>
              <a:rPr lang="de-AT" sz="2000" dirty="0"/>
              <a:t>, Fegert, 2017)</a:t>
            </a:r>
          </a:p>
        </p:txBody>
      </p:sp>
      <p:sp>
        <p:nvSpPr>
          <p:cNvPr id="3" name="Inhaltsplatzhalter 2">
            <a:extLst>
              <a:ext uri="{FF2B5EF4-FFF2-40B4-BE49-F238E27FC236}">
                <a16:creationId xmlns:a16="http://schemas.microsoft.com/office/drawing/2014/main" id="{13CB3C9F-8440-4F4B-91AE-77FFC8D60F16}"/>
              </a:ext>
            </a:extLst>
          </p:cNvPr>
          <p:cNvSpPr>
            <a:spLocks noGrp="1"/>
          </p:cNvSpPr>
          <p:nvPr>
            <p:ph idx="1"/>
          </p:nvPr>
        </p:nvSpPr>
        <p:spPr/>
        <p:txBody>
          <a:bodyPr/>
          <a:lstStyle/>
          <a:p>
            <a:pPr>
              <a:buFont typeface="Wingdings" panose="05000000000000000000" pitchFamily="2" charset="2"/>
              <a:buChar char="§"/>
            </a:pPr>
            <a:r>
              <a:rPr lang="de-AT" dirty="0"/>
              <a:t>Induktion von Stereotypen (Beschuldigter als bösartiger Mensch)</a:t>
            </a:r>
          </a:p>
          <a:p>
            <a:pPr>
              <a:buFont typeface="Wingdings" panose="05000000000000000000" pitchFamily="2" charset="2"/>
              <a:buChar char="§"/>
            </a:pPr>
            <a:r>
              <a:rPr lang="de-AT" dirty="0"/>
              <a:t>Wiederholung von geschlossenen Fragen: Kinder ändern Antwort, weil sie denken, dass vorherige falsch war</a:t>
            </a:r>
          </a:p>
          <a:p>
            <a:pPr>
              <a:buFont typeface="Wingdings" panose="05000000000000000000" pitchFamily="2" charset="2"/>
              <a:buChar char="§"/>
            </a:pPr>
            <a:r>
              <a:rPr lang="de-AT" dirty="0"/>
              <a:t>Falschinformationseffekt: Kind werden Detailinformationen gegeben, die es selbst noch nicht erwähnt hat</a:t>
            </a:r>
          </a:p>
          <a:p>
            <a:pPr>
              <a:buFont typeface="Wingdings" panose="05000000000000000000" pitchFamily="2" charset="2"/>
              <a:buChar char="§"/>
            </a:pPr>
            <a:r>
              <a:rPr lang="de-AT" dirty="0"/>
              <a:t>Konformitätsdruck: „Deine Schwester war bereits so mutig und hat uns alles erzählt. Ich habe den Eindruck, dass du dich noch nicht traust“ </a:t>
            </a:r>
          </a:p>
        </p:txBody>
      </p:sp>
    </p:spTree>
    <p:extLst>
      <p:ext uri="{BB962C8B-B14F-4D97-AF65-F5344CB8AC3E}">
        <p14:creationId xmlns:p14="http://schemas.microsoft.com/office/powerpoint/2010/main" val="3307625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F7F59-66C3-4ABA-967D-F2A54E3D58C1}"/>
              </a:ext>
            </a:extLst>
          </p:cNvPr>
          <p:cNvSpPr>
            <a:spLocks noGrp="1"/>
          </p:cNvSpPr>
          <p:nvPr>
            <p:ph type="title"/>
          </p:nvPr>
        </p:nvSpPr>
        <p:spPr/>
        <p:txBody>
          <a:bodyPr/>
          <a:lstStyle/>
          <a:p>
            <a:r>
              <a:rPr lang="de-AT" dirty="0"/>
              <a:t>„NO-GOS“ in Bezug auf Suggestibilität II </a:t>
            </a:r>
            <a:br>
              <a:rPr lang="de-AT" dirty="0"/>
            </a:br>
            <a:r>
              <a:rPr lang="de-AT" sz="2000" dirty="0"/>
              <a:t>(Niehaus, </a:t>
            </a:r>
            <a:r>
              <a:rPr lang="de-AT" sz="2000" dirty="0" err="1"/>
              <a:t>Volbert</a:t>
            </a:r>
            <a:r>
              <a:rPr lang="de-AT" sz="2000" dirty="0"/>
              <a:t>, Fegert, 2017)</a:t>
            </a:r>
            <a:endParaRPr lang="de-AT" dirty="0"/>
          </a:p>
        </p:txBody>
      </p:sp>
      <p:sp>
        <p:nvSpPr>
          <p:cNvPr id="3" name="Inhaltsplatzhalter 2">
            <a:extLst>
              <a:ext uri="{FF2B5EF4-FFF2-40B4-BE49-F238E27FC236}">
                <a16:creationId xmlns:a16="http://schemas.microsoft.com/office/drawing/2014/main" id="{E080B387-EBA3-48D5-A899-ABD670BF1EF5}"/>
              </a:ext>
            </a:extLst>
          </p:cNvPr>
          <p:cNvSpPr>
            <a:spLocks noGrp="1"/>
          </p:cNvSpPr>
          <p:nvPr>
            <p:ph idx="1"/>
          </p:nvPr>
        </p:nvSpPr>
        <p:spPr/>
        <p:txBody>
          <a:bodyPr/>
          <a:lstStyle/>
          <a:p>
            <a:pPr>
              <a:buFont typeface="Arial" panose="020B0604020202020204" pitchFamily="34" charset="0"/>
              <a:buChar char="•"/>
            </a:pPr>
            <a:r>
              <a:rPr lang="de-AT" dirty="0"/>
              <a:t>Systematische Konditionierung: positive Verstärkung von Antworten, die der eigenen Erwartung entsprechen und Ignorieren von Antworten, die nicht den Erwartungen entsprechen (Stirnrunzeln, selektiv freundliches Lächeln, Nicken, Tonfall…)</a:t>
            </a:r>
          </a:p>
          <a:p>
            <a:pPr>
              <a:buFont typeface="Arial" panose="020B0604020202020204" pitchFamily="34" charset="0"/>
              <a:buChar char="•"/>
            </a:pPr>
            <a:r>
              <a:rPr lang="de-AT" dirty="0"/>
              <a:t>Konfabulationen: Was könnte A denn mit dir gemacht haben? bewirkt sich fiktives Ereignis vorzustellen</a:t>
            </a:r>
          </a:p>
        </p:txBody>
      </p:sp>
    </p:spTree>
    <p:extLst>
      <p:ext uri="{BB962C8B-B14F-4D97-AF65-F5344CB8AC3E}">
        <p14:creationId xmlns:p14="http://schemas.microsoft.com/office/powerpoint/2010/main" val="3769901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C4403-AFC1-42DE-9CE3-D7D1331F757E}"/>
              </a:ext>
            </a:extLst>
          </p:cNvPr>
          <p:cNvSpPr>
            <a:spLocks noGrp="1"/>
          </p:cNvSpPr>
          <p:nvPr>
            <p:ph type="title"/>
          </p:nvPr>
        </p:nvSpPr>
        <p:spPr/>
        <p:txBody>
          <a:bodyPr>
            <a:normAutofit/>
          </a:bodyPr>
          <a:lstStyle/>
          <a:p>
            <a:r>
              <a:rPr lang="de-AT" dirty="0"/>
              <a:t>Empfänglichkeit für suggestive Effekte – </a:t>
            </a:r>
            <a:r>
              <a:rPr lang="de-AT" sz="3200" dirty="0"/>
              <a:t>Übernahme von Scheinerinnerungen </a:t>
            </a:r>
            <a:br>
              <a:rPr lang="de-AT" dirty="0"/>
            </a:br>
            <a:r>
              <a:rPr lang="de-AT" sz="1200" b="1" dirty="0"/>
              <a:t>(Niehaus, </a:t>
            </a:r>
            <a:r>
              <a:rPr lang="de-AT" sz="1200" b="1" dirty="0" err="1"/>
              <a:t>Volbert</a:t>
            </a:r>
            <a:r>
              <a:rPr lang="de-AT" sz="1200" b="1" dirty="0"/>
              <a:t>, Fegert, 2017)</a:t>
            </a:r>
            <a:endParaRPr lang="de-AT" sz="3600" b="1" dirty="0"/>
          </a:p>
        </p:txBody>
      </p:sp>
      <p:sp>
        <p:nvSpPr>
          <p:cNvPr id="3" name="Inhaltsplatzhalter 2">
            <a:extLst>
              <a:ext uri="{FF2B5EF4-FFF2-40B4-BE49-F238E27FC236}">
                <a16:creationId xmlns:a16="http://schemas.microsoft.com/office/drawing/2014/main" id="{1D968C35-0EE6-4018-B622-4B9EE5663DCE}"/>
              </a:ext>
            </a:extLst>
          </p:cNvPr>
          <p:cNvSpPr>
            <a:spLocks noGrp="1"/>
          </p:cNvSpPr>
          <p:nvPr>
            <p:ph idx="1"/>
          </p:nvPr>
        </p:nvSpPr>
        <p:spPr/>
        <p:txBody>
          <a:bodyPr>
            <a:normAutofit/>
          </a:bodyPr>
          <a:lstStyle/>
          <a:p>
            <a:pPr>
              <a:buFont typeface="Arial" panose="020B0604020202020204" pitchFamily="34" charset="0"/>
              <a:buChar char="•"/>
            </a:pPr>
            <a:r>
              <a:rPr lang="de-AT" sz="2400" dirty="0"/>
              <a:t>besonders hoch bei Kindern bis  6/7 Jahre</a:t>
            </a:r>
          </a:p>
          <a:p>
            <a:pPr>
              <a:buFont typeface="Arial" panose="020B0604020202020204" pitchFamily="34" charset="0"/>
              <a:buChar char="•"/>
            </a:pPr>
            <a:r>
              <a:rPr lang="de-AT" sz="2400" dirty="0"/>
              <a:t>Plausibilität für Kinder ergibt sich daraus, dass der befragende Erwachsene davon überzeugt zu sein scheint</a:t>
            </a:r>
          </a:p>
          <a:p>
            <a:pPr>
              <a:buFont typeface="Arial" panose="020B0604020202020204" pitchFamily="34" charset="0"/>
              <a:buChar char="•"/>
            </a:pPr>
            <a:r>
              <a:rPr lang="de-AT" sz="2400" dirty="0"/>
              <a:t>Kinder lernen früh, dass Erwachsene mehr aus ihrem Leben wissen, als sie sich selbst erinnern können</a:t>
            </a:r>
          </a:p>
          <a:p>
            <a:pPr>
              <a:buFont typeface="Arial" panose="020B0604020202020204" pitchFamily="34" charset="0"/>
              <a:buChar char="•"/>
            </a:pPr>
            <a:r>
              <a:rPr lang="de-AT" sz="2400" dirty="0"/>
              <a:t>Durch wiederholte Befragungen entsteht bei Betroffenen eine bildhafte Vorstellung, die durch weitere Befragungen oder Beschäftigung mit dem Thema weiter ausgebaut wird </a:t>
            </a:r>
            <a:r>
              <a:rPr lang="de-AT" sz="2400" dirty="0">
                <a:sym typeface="Wingdings" panose="05000000000000000000" pitchFamily="2" charset="2"/>
              </a:rPr>
              <a:t> es entsteht visuelle und narrative Repräsentation des vermeintlichen Ereignisses im Gedächtnis  Pseudoerinnerungen / Quellenverwechslungsfehler</a:t>
            </a:r>
            <a:endParaRPr lang="de-AT" sz="2400" dirty="0"/>
          </a:p>
        </p:txBody>
      </p:sp>
    </p:spTree>
    <p:extLst>
      <p:ext uri="{BB962C8B-B14F-4D97-AF65-F5344CB8AC3E}">
        <p14:creationId xmlns:p14="http://schemas.microsoft.com/office/powerpoint/2010/main" val="3804962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Aussagebereitschaft</a:t>
            </a:r>
          </a:p>
        </p:txBody>
      </p:sp>
      <p:sp>
        <p:nvSpPr>
          <p:cNvPr id="3" name="Inhaltsplatzhalter 2"/>
          <p:cNvSpPr>
            <a:spLocks noGrp="1"/>
          </p:cNvSpPr>
          <p:nvPr>
            <p:ph idx="1"/>
          </p:nvPr>
        </p:nvSpPr>
        <p:spPr>
          <a:xfrm>
            <a:off x="541538" y="1828800"/>
            <a:ext cx="11243094" cy="4754561"/>
          </a:xfrm>
        </p:spPr>
        <p:txBody>
          <a:bodyPr>
            <a:normAutofit fontScale="47500" lnSpcReduction="20000"/>
          </a:bodyPr>
          <a:lstStyle/>
          <a:p>
            <a:pPr>
              <a:buFont typeface="Wingdings" panose="05000000000000000000" pitchFamily="2" charset="2"/>
              <a:buChar char="v"/>
            </a:pPr>
            <a:r>
              <a:rPr lang="de-DE" sz="5600" dirty="0"/>
              <a:t>durchschnittlich &gt; 15 Jahre verzögerte Mitteilung nach SMB </a:t>
            </a:r>
            <a:r>
              <a:rPr lang="de-DE" sz="4000" dirty="0"/>
              <a:t>(Steine et al., 2016)</a:t>
            </a:r>
          </a:p>
          <a:p>
            <a:pPr>
              <a:buFont typeface="Wingdings" panose="05000000000000000000" pitchFamily="2" charset="2"/>
              <a:buChar char="v"/>
            </a:pPr>
            <a:r>
              <a:rPr lang="de-DE" sz="5600" dirty="0"/>
              <a:t>fehlende Aussagemotivation</a:t>
            </a:r>
          </a:p>
          <a:p>
            <a:pPr>
              <a:buFont typeface="Wingdings" panose="05000000000000000000" pitchFamily="2" charset="2"/>
              <a:buChar char="v"/>
            </a:pPr>
            <a:r>
              <a:rPr lang="de-DE" sz="5600" dirty="0"/>
              <a:t>ambivalente Aussagemotivation -&gt; Gesprächsführung relevant, insbes. Einstieg</a:t>
            </a:r>
          </a:p>
          <a:p>
            <a:pPr>
              <a:buFont typeface="Wingdings" panose="05000000000000000000" pitchFamily="2" charset="2"/>
              <a:buChar char="v"/>
            </a:pPr>
            <a:r>
              <a:rPr lang="de-DE" sz="5600" dirty="0"/>
              <a:t>Gründe für verzögerte/zurückhaltende Angaben neben Ambivalenzen und psychosozialer Unterstützungsnotwendigkeit auch fehlende Gelegenheiten, entwicklungsaltersbedingte Reflexionsfähigkeit und subjektive Bewertung der erlebten Übergriffe als vorübergehend bzw. nicht (ausreichend) bedeutsam</a:t>
            </a:r>
          </a:p>
          <a:p>
            <a:pPr>
              <a:buFont typeface="Wingdings" panose="05000000000000000000" pitchFamily="2" charset="2"/>
              <a:buChar char="v"/>
            </a:pPr>
            <a:r>
              <a:rPr lang="de-DE" sz="5600" dirty="0"/>
              <a:t>erstes Anvertrauen häufig in der peer-group</a:t>
            </a:r>
          </a:p>
          <a:p>
            <a:pPr>
              <a:buFont typeface="Wingdings" panose="05000000000000000000" pitchFamily="2" charset="2"/>
              <a:buChar char="v"/>
            </a:pPr>
            <a:r>
              <a:rPr lang="de-DE" sz="5600" dirty="0"/>
              <a:t>Kochtopfeffekt</a:t>
            </a:r>
          </a:p>
          <a:p>
            <a:pPr marL="0" indent="0">
              <a:buNone/>
            </a:pPr>
            <a:endParaRPr lang="de-DE" sz="4400" dirty="0"/>
          </a:p>
          <a:p>
            <a:pPr marL="0" indent="0" algn="r">
              <a:buNone/>
            </a:pPr>
            <a:r>
              <a:rPr lang="de-DE" sz="1600" dirty="0"/>
              <a:t>vgl. </a:t>
            </a:r>
            <a:r>
              <a:rPr lang="de-DE" sz="1600" dirty="0" err="1"/>
              <a:t>Noeker</a:t>
            </a:r>
            <a:r>
              <a:rPr lang="de-DE" sz="1600" dirty="0"/>
              <a:t>, M. &amp; Franke, I. (2018). NIHCD-Protokoll</a:t>
            </a:r>
          </a:p>
          <a:p>
            <a:pPr marL="0" indent="0" algn="r">
              <a:buNone/>
            </a:pPr>
            <a:r>
              <a:rPr lang="de-DE" sz="1600" dirty="0"/>
              <a:t>Augusti, E.-M. &amp; </a:t>
            </a:r>
            <a:r>
              <a:rPr lang="de-DE" sz="1600" dirty="0" err="1"/>
              <a:t>Myhre</a:t>
            </a:r>
            <a:r>
              <a:rPr lang="de-DE" sz="1600" dirty="0"/>
              <a:t>, M. (2021). </a:t>
            </a:r>
            <a:r>
              <a:rPr lang="de-DE" sz="1600" dirty="0" err="1"/>
              <a:t>Barriers</a:t>
            </a:r>
            <a:r>
              <a:rPr lang="de-DE" sz="1600" dirty="0"/>
              <a:t> and </a:t>
            </a:r>
            <a:r>
              <a:rPr lang="de-DE" sz="1600" dirty="0" err="1"/>
              <a:t>Facilitators</a:t>
            </a:r>
            <a:r>
              <a:rPr lang="de-DE" sz="1600" dirty="0"/>
              <a:t> </a:t>
            </a:r>
            <a:r>
              <a:rPr lang="de-DE" sz="1600" dirty="0" err="1"/>
              <a:t>to</a:t>
            </a:r>
            <a:r>
              <a:rPr lang="de-DE" sz="1600" dirty="0"/>
              <a:t> </a:t>
            </a:r>
            <a:r>
              <a:rPr lang="de-DE" sz="1600" dirty="0" err="1"/>
              <a:t>Abuse</a:t>
            </a:r>
            <a:r>
              <a:rPr lang="de-DE" sz="1600" dirty="0"/>
              <a:t> Disclosure</a:t>
            </a:r>
          </a:p>
        </p:txBody>
      </p:sp>
    </p:spTree>
    <p:extLst>
      <p:ext uri="{BB962C8B-B14F-4D97-AF65-F5344CB8AC3E}">
        <p14:creationId xmlns:p14="http://schemas.microsoft.com/office/powerpoint/2010/main" val="3976629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2"/>
                </a:solidFill>
              </a:rPr>
              <a:t>Kindgerechte </a:t>
            </a:r>
            <a:r>
              <a:rPr lang="de-DE" dirty="0" err="1">
                <a:solidFill>
                  <a:schemeClr val="accent2"/>
                </a:solidFill>
              </a:rPr>
              <a:t>belehrungen</a:t>
            </a:r>
            <a:r>
              <a:rPr lang="de-DE" dirty="0">
                <a:solidFill>
                  <a:schemeClr val="accent2"/>
                </a:solidFill>
              </a:rPr>
              <a:t>?</a:t>
            </a:r>
            <a:br>
              <a:rPr lang="de-DE" dirty="0">
                <a:solidFill>
                  <a:schemeClr val="accent2"/>
                </a:solidFill>
              </a:rPr>
            </a:br>
            <a:r>
              <a:rPr lang="de-DE" sz="3200" dirty="0"/>
              <a:t>Auszüge aus einem </a:t>
            </a:r>
            <a:r>
              <a:rPr lang="de-DE" sz="3200" dirty="0" err="1"/>
              <a:t>KdV</a:t>
            </a:r>
            <a:r>
              <a:rPr lang="de-DE" sz="3200" dirty="0"/>
              <a:t>-Protokoll</a:t>
            </a:r>
            <a:endParaRPr lang="de-DE" sz="4000" dirty="0"/>
          </a:p>
        </p:txBody>
      </p:sp>
      <p:sp>
        <p:nvSpPr>
          <p:cNvPr id="3" name="Inhaltsplatzhalter 2"/>
          <p:cNvSpPr>
            <a:spLocks noGrp="1"/>
          </p:cNvSpPr>
          <p:nvPr>
            <p:ph idx="1"/>
          </p:nvPr>
        </p:nvSpPr>
        <p:spPr/>
        <p:txBody>
          <a:bodyPr>
            <a:normAutofit fontScale="92500" lnSpcReduction="10000"/>
          </a:bodyPr>
          <a:lstStyle/>
          <a:p>
            <a:r>
              <a:rPr lang="de-DE" i="1" dirty="0"/>
              <a:t>„Du bist heute hierher zu Gericht gekommen. Es geht um eine Strafsache, die XY betrifft, mit dem bist du verwandt?“</a:t>
            </a:r>
          </a:p>
          <a:p>
            <a:r>
              <a:rPr lang="de-DE" i="1" dirty="0"/>
              <a:t>„Weil es um deinen Papa geht, hast du das Recht, hier zu sagen, dass du hier nichts erzählst, was eine Strafe für ihn zur Folge haben könnte. Wenn du sagst, du erzählst etwas, dann ist es wichtig, dass du hier die Wahrheit erzählst.“</a:t>
            </a:r>
          </a:p>
          <a:p>
            <a:pPr marL="0" indent="0">
              <a:buNone/>
            </a:pPr>
            <a:r>
              <a:rPr lang="de-DE" i="1" dirty="0"/>
              <a:t> „Möchtest du hier etwas über deinen Papa erzählen oder sagst du, du möchtest nichts erzählen?“</a:t>
            </a:r>
          </a:p>
          <a:p>
            <a:r>
              <a:rPr lang="de-DE" i="1" dirty="0"/>
              <a:t>„Es ist wichtig, dass du die Wahrheit sagst, man darf hier nicht schwindeln. Wenn du dich an irgendetwas nicht erinnern kannst, sag es bitte.“</a:t>
            </a:r>
          </a:p>
          <a:p>
            <a:r>
              <a:rPr lang="de-DE" i="1" dirty="0"/>
              <a:t>„Was wir jetzt miteinander sprechen, nehmen wir jetzt auch auf. Du siehst, hier liegt das Aufnahmegerät. Wir nehmen es auch mit der Kamera auf. Das hat den Grund, falls es in diesem Zusammenhang eine Verhandlung vor Gericht geben sollte, dann müsstest du nicht noch einmal hierher zu Gericht kommen, um darüber etwas zu sagen. Dann kann die DVD vorgespielt werden, die wir jetzt aufnehmen. Magst du nochmal hierher kommen, nochmal erzählen?“</a:t>
            </a:r>
          </a:p>
        </p:txBody>
      </p:sp>
    </p:spTree>
    <p:extLst>
      <p:ext uri="{BB962C8B-B14F-4D97-AF65-F5344CB8AC3E}">
        <p14:creationId xmlns:p14="http://schemas.microsoft.com/office/powerpoint/2010/main" val="2016250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2"/>
                </a:solidFill>
              </a:rPr>
              <a:t>Kindgerechte Befragung?</a:t>
            </a:r>
            <a:br>
              <a:rPr lang="de-DE" dirty="0">
                <a:solidFill>
                  <a:schemeClr val="accent2"/>
                </a:solidFill>
              </a:rPr>
            </a:br>
            <a:r>
              <a:rPr lang="de-DE" sz="4000" dirty="0"/>
              <a:t>Auszüge aus einem Polizei-Protokoll</a:t>
            </a:r>
          </a:p>
        </p:txBody>
      </p:sp>
      <p:sp>
        <p:nvSpPr>
          <p:cNvPr id="3" name="Inhaltsplatzhalter 2"/>
          <p:cNvSpPr>
            <a:spLocks noGrp="1"/>
          </p:cNvSpPr>
          <p:nvPr>
            <p:ph idx="1"/>
          </p:nvPr>
        </p:nvSpPr>
        <p:spPr/>
        <p:txBody>
          <a:bodyPr>
            <a:normAutofit fontScale="92500" lnSpcReduction="10000"/>
          </a:bodyPr>
          <a:lstStyle/>
          <a:p>
            <a:r>
              <a:rPr lang="en-US" i="1" dirty="0"/>
              <a:t>F: </a:t>
            </a:r>
            <a:r>
              <a:rPr lang="en-US" i="1" dirty="0" err="1"/>
              <a:t>Weshalb</a:t>
            </a:r>
            <a:r>
              <a:rPr lang="en-US" i="1" dirty="0"/>
              <a:t> </a:t>
            </a:r>
            <a:r>
              <a:rPr lang="en-US" i="1" dirty="0" err="1"/>
              <a:t>bist</a:t>
            </a:r>
            <a:r>
              <a:rPr lang="en-US" i="1" dirty="0"/>
              <a:t> du </a:t>
            </a:r>
            <a:r>
              <a:rPr lang="en-US" i="1" dirty="0" err="1"/>
              <a:t>heute</a:t>
            </a:r>
            <a:r>
              <a:rPr lang="en-US" i="1" dirty="0"/>
              <a:t> </a:t>
            </a:r>
            <a:r>
              <a:rPr lang="en-US" i="1" dirty="0" err="1"/>
              <a:t>zu</a:t>
            </a:r>
            <a:r>
              <a:rPr lang="en-US" i="1" dirty="0"/>
              <a:t> </a:t>
            </a:r>
            <a:r>
              <a:rPr lang="en-US" i="1" dirty="0" err="1"/>
              <a:t>uns</a:t>
            </a:r>
            <a:r>
              <a:rPr lang="en-US" i="1" dirty="0"/>
              <a:t> </a:t>
            </a:r>
            <a:r>
              <a:rPr lang="en-US" i="1" dirty="0" err="1"/>
              <a:t>gekommen</a:t>
            </a:r>
            <a:r>
              <a:rPr lang="en-US" i="1" dirty="0"/>
              <a:t>? </a:t>
            </a:r>
          </a:p>
          <a:p>
            <a:r>
              <a:rPr lang="en-US" dirty="0"/>
              <a:t>A: (</a:t>
            </a:r>
            <a:r>
              <a:rPr lang="en-US" dirty="0" err="1"/>
              <a:t>Anm</a:t>
            </a:r>
            <a:r>
              <a:rPr lang="en-US" dirty="0"/>
              <a:t>. Kind </a:t>
            </a:r>
            <a:r>
              <a:rPr lang="en-US" dirty="0" err="1"/>
              <a:t>schweigt</a:t>
            </a:r>
            <a:r>
              <a:rPr lang="en-US" dirty="0"/>
              <a:t>)</a:t>
            </a:r>
            <a:endParaRPr lang="de-DE" dirty="0"/>
          </a:p>
          <a:p>
            <a:r>
              <a:rPr lang="en-US" i="1" dirty="0"/>
              <a:t>F:  Ich  </a:t>
            </a:r>
            <a:r>
              <a:rPr lang="en-US" i="1" dirty="0" err="1"/>
              <a:t>hab</a:t>
            </a:r>
            <a:r>
              <a:rPr lang="en-US" i="1" dirty="0"/>
              <a:t>  </a:t>
            </a:r>
            <a:r>
              <a:rPr lang="en-US" i="1" dirty="0" err="1"/>
              <a:t>dir</a:t>
            </a:r>
            <a:r>
              <a:rPr lang="en-US" i="1" dirty="0"/>
              <a:t> ja  </a:t>
            </a:r>
            <a:r>
              <a:rPr lang="en-US" i="1" dirty="0" err="1"/>
              <a:t>vorhin</a:t>
            </a:r>
            <a:r>
              <a:rPr lang="en-US" i="1" dirty="0"/>
              <a:t> </a:t>
            </a:r>
            <a:r>
              <a:rPr lang="en-US" i="1" dirty="0" err="1"/>
              <a:t>erzählt</a:t>
            </a:r>
            <a:r>
              <a:rPr lang="en-US" i="1" dirty="0"/>
              <a:t>  </a:t>
            </a:r>
            <a:r>
              <a:rPr lang="en-US" i="1" dirty="0" err="1"/>
              <a:t>dass</a:t>
            </a:r>
            <a:r>
              <a:rPr lang="en-US" i="1" dirty="0"/>
              <a:t> </a:t>
            </a:r>
            <a:r>
              <a:rPr lang="en-US" i="1" dirty="0" err="1"/>
              <a:t>zu</a:t>
            </a:r>
            <a:r>
              <a:rPr lang="en-US" i="1" dirty="0"/>
              <a:t>  </a:t>
            </a:r>
            <a:r>
              <a:rPr lang="en-US" i="1" dirty="0" err="1"/>
              <a:t>uns</a:t>
            </a:r>
            <a:r>
              <a:rPr lang="en-US" i="1" dirty="0"/>
              <a:t> </a:t>
            </a:r>
            <a:r>
              <a:rPr lang="en-US" i="1" dirty="0" err="1"/>
              <a:t>jeden</a:t>
            </a:r>
            <a:r>
              <a:rPr lang="en-US" i="1" dirty="0"/>
              <a:t> Tag Kinder  und so </a:t>
            </a:r>
            <a:r>
              <a:rPr lang="en-US" i="1" dirty="0" err="1"/>
              <a:t>große</a:t>
            </a:r>
            <a:r>
              <a:rPr lang="en-US" i="1" dirty="0"/>
              <a:t>  </a:t>
            </a:r>
            <a:r>
              <a:rPr lang="en-US" i="1" dirty="0" err="1"/>
              <a:t>Jugendliche</a:t>
            </a:r>
            <a:r>
              <a:rPr lang="en-US" i="1" dirty="0"/>
              <a:t>  </a:t>
            </a:r>
            <a:r>
              <a:rPr lang="en-US" i="1" dirty="0" err="1"/>
              <a:t>wie</a:t>
            </a:r>
            <a:r>
              <a:rPr lang="en-US" i="1" dirty="0"/>
              <a:t> du</a:t>
            </a:r>
            <a:r>
              <a:rPr lang="de-DE" i="1" dirty="0"/>
              <a:t> </a:t>
            </a:r>
            <a:r>
              <a:rPr lang="en-US" i="1" dirty="0" err="1"/>
              <a:t>kommen</a:t>
            </a:r>
            <a:r>
              <a:rPr lang="en-US" i="1" dirty="0"/>
              <a:t> und die </a:t>
            </a:r>
            <a:r>
              <a:rPr lang="en-US" i="1" dirty="0" err="1"/>
              <a:t>sprechen</a:t>
            </a:r>
            <a:r>
              <a:rPr lang="en-US" i="1" dirty="0"/>
              <a:t> mit uns. </a:t>
            </a:r>
            <a:r>
              <a:rPr lang="en-US" i="1" dirty="0" err="1"/>
              <a:t>Über</a:t>
            </a:r>
            <a:r>
              <a:rPr lang="en-US" i="1" dirty="0"/>
              <a:t> Dinge, die gut </a:t>
            </a:r>
            <a:r>
              <a:rPr lang="en-US" i="1" dirty="0" err="1"/>
              <a:t>waren</a:t>
            </a:r>
            <a:r>
              <a:rPr lang="en-US" i="1" dirty="0"/>
              <a:t> und </a:t>
            </a:r>
            <a:r>
              <a:rPr lang="en-US" i="1" dirty="0" err="1"/>
              <a:t>über</a:t>
            </a:r>
            <a:r>
              <a:rPr lang="en-US" i="1" dirty="0"/>
              <a:t> Dinge, die </a:t>
            </a:r>
            <a:r>
              <a:rPr lang="en-US" i="1" dirty="0" err="1"/>
              <a:t>vielleicht</a:t>
            </a:r>
            <a:r>
              <a:rPr lang="en-US" i="1" dirty="0"/>
              <a:t> </a:t>
            </a:r>
            <a:r>
              <a:rPr lang="en-US" i="1" dirty="0" err="1"/>
              <a:t>nicht</a:t>
            </a:r>
            <a:r>
              <a:rPr lang="en-US" i="1" dirty="0"/>
              <a:t> so gut </a:t>
            </a:r>
            <a:r>
              <a:rPr lang="en-US" i="1" dirty="0" err="1"/>
              <a:t>waren</a:t>
            </a:r>
            <a:r>
              <a:rPr lang="en-US" i="1" dirty="0"/>
              <a:t>. </a:t>
            </a:r>
            <a:r>
              <a:rPr lang="en-US" i="1" dirty="0" err="1"/>
              <a:t>Ist</a:t>
            </a:r>
            <a:r>
              <a:rPr lang="en-US" i="1" dirty="0"/>
              <a:t> bei </a:t>
            </a:r>
            <a:r>
              <a:rPr lang="en-US" i="1" dirty="0" err="1"/>
              <a:t>dir</a:t>
            </a:r>
            <a:r>
              <a:rPr lang="en-US" i="1" dirty="0"/>
              <a:t> mal </a:t>
            </a:r>
            <a:r>
              <a:rPr lang="en-US" i="1" dirty="0" err="1"/>
              <a:t>etwas</a:t>
            </a:r>
            <a:r>
              <a:rPr lang="en-US" i="1" dirty="0"/>
              <a:t> </a:t>
            </a:r>
            <a:r>
              <a:rPr lang="en-US" i="1" dirty="0" err="1"/>
              <a:t>vorgefallen</a:t>
            </a:r>
            <a:r>
              <a:rPr lang="en-US" i="1" dirty="0"/>
              <a:t>, wo du </a:t>
            </a:r>
            <a:r>
              <a:rPr lang="en-US" i="1" dirty="0" err="1"/>
              <a:t>sagst</a:t>
            </a:r>
            <a:r>
              <a:rPr lang="en-US" i="1" dirty="0"/>
              <a:t>, das war </a:t>
            </a:r>
            <a:r>
              <a:rPr lang="en-US" i="1" dirty="0" err="1"/>
              <a:t>irgendwie</a:t>
            </a:r>
            <a:r>
              <a:rPr lang="en-US" i="1" dirty="0"/>
              <a:t> </a:t>
            </a:r>
            <a:r>
              <a:rPr lang="en-US" i="1" dirty="0" err="1"/>
              <a:t>komisch</a:t>
            </a:r>
            <a:r>
              <a:rPr lang="en-US" i="1" dirty="0"/>
              <a:t> </a:t>
            </a:r>
            <a:r>
              <a:rPr lang="en-US" i="1" dirty="0" err="1"/>
              <a:t>oder</a:t>
            </a:r>
            <a:r>
              <a:rPr lang="en-US" i="1" dirty="0"/>
              <a:t> das war </a:t>
            </a:r>
            <a:r>
              <a:rPr lang="en-US" i="1" dirty="0" err="1"/>
              <a:t>dir</a:t>
            </a:r>
            <a:r>
              <a:rPr lang="en-US" i="1" dirty="0"/>
              <a:t> </a:t>
            </a:r>
            <a:r>
              <a:rPr lang="en-US" i="1" dirty="0" err="1"/>
              <a:t>unangenehm</a:t>
            </a:r>
            <a:r>
              <a:rPr lang="en-US" i="1" dirty="0"/>
              <a:t> </a:t>
            </a:r>
            <a:r>
              <a:rPr lang="en-US" i="1" dirty="0" err="1"/>
              <a:t>oder</a:t>
            </a:r>
            <a:r>
              <a:rPr lang="en-US" i="1" dirty="0"/>
              <a:t> das hat </a:t>
            </a:r>
            <a:r>
              <a:rPr lang="en-US" i="1" dirty="0" err="1"/>
              <a:t>dir</a:t>
            </a:r>
            <a:r>
              <a:rPr lang="en-US" i="1" dirty="0"/>
              <a:t> </a:t>
            </a:r>
            <a:r>
              <a:rPr lang="en-US" i="1" dirty="0" err="1"/>
              <a:t>weh</a:t>
            </a:r>
            <a:r>
              <a:rPr lang="en-US" i="1" dirty="0"/>
              <a:t> </a:t>
            </a:r>
            <a:r>
              <a:rPr lang="en-US" i="1" dirty="0" err="1"/>
              <a:t>getan</a:t>
            </a:r>
            <a:r>
              <a:rPr lang="en-US" i="1" dirty="0"/>
              <a:t> </a:t>
            </a:r>
            <a:r>
              <a:rPr lang="en-US" i="1" dirty="0" err="1"/>
              <a:t>oder</a:t>
            </a:r>
            <a:r>
              <a:rPr lang="en-US" i="1" dirty="0"/>
              <a:t> </a:t>
            </a:r>
            <a:r>
              <a:rPr lang="en-US" i="1" dirty="0" err="1"/>
              <a:t>sonst</a:t>
            </a:r>
            <a:r>
              <a:rPr lang="en-US" i="1" dirty="0"/>
              <a:t> </a:t>
            </a:r>
            <a:r>
              <a:rPr lang="en-US" i="1" dirty="0" err="1"/>
              <a:t>wie</a:t>
            </a:r>
            <a:r>
              <a:rPr lang="en-US" i="1" dirty="0"/>
              <a:t>?</a:t>
            </a:r>
            <a:endParaRPr lang="de-DE" i="1" dirty="0"/>
          </a:p>
          <a:p>
            <a:r>
              <a:rPr lang="en-US" dirty="0"/>
              <a:t>A: (</a:t>
            </a:r>
            <a:r>
              <a:rPr lang="en-US" dirty="0" err="1"/>
              <a:t>Anm</a:t>
            </a:r>
            <a:r>
              <a:rPr lang="en-US" dirty="0"/>
              <a:t>. Kind </a:t>
            </a:r>
            <a:r>
              <a:rPr lang="en-US" dirty="0" err="1"/>
              <a:t>schweigt</a:t>
            </a:r>
            <a:r>
              <a:rPr lang="en-US" dirty="0"/>
              <a:t>)</a:t>
            </a:r>
            <a:endParaRPr lang="de-DE" dirty="0"/>
          </a:p>
          <a:p>
            <a:r>
              <a:rPr lang="en-US" i="1" dirty="0"/>
              <a:t>F: </a:t>
            </a:r>
            <a:r>
              <a:rPr lang="en-US" i="1" dirty="0" err="1"/>
              <a:t>Ich</a:t>
            </a:r>
            <a:r>
              <a:rPr lang="en-US" i="1" dirty="0"/>
              <a:t> </a:t>
            </a:r>
            <a:r>
              <a:rPr lang="en-US" i="1" dirty="0" err="1"/>
              <a:t>merk</a:t>
            </a:r>
            <a:r>
              <a:rPr lang="en-US" i="1" dirty="0"/>
              <a:t>, </a:t>
            </a:r>
            <a:r>
              <a:rPr lang="en-US" i="1" dirty="0" err="1"/>
              <a:t>dass</a:t>
            </a:r>
            <a:r>
              <a:rPr lang="en-US" i="1" dirty="0"/>
              <a:t> das gar </a:t>
            </a:r>
            <a:r>
              <a:rPr lang="en-US" i="1" dirty="0" err="1"/>
              <a:t>nicht</a:t>
            </a:r>
            <a:r>
              <a:rPr lang="en-US" i="1" dirty="0"/>
              <a:t> so </a:t>
            </a:r>
            <a:r>
              <a:rPr lang="en-US" i="1" dirty="0" err="1"/>
              <a:t>einfach</a:t>
            </a:r>
            <a:r>
              <a:rPr lang="en-US" i="1" dirty="0"/>
              <a:t> </a:t>
            </a:r>
            <a:r>
              <a:rPr lang="en-US" i="1" dirty="0" err="1"/>
              <a:t>ist</a:t>
            </a:r>
            <a:r>
              <a:rPr lang="en-US" i="1" dirty="0"/>
              <a:t>. </a:t>
            </a:r>
            <a:r>
              <a:rPr lang="en-US" i="1" dirty="0" err="1"/>
              <a:t>Wenn</a:t>
            </a:r>
            <a:r>
              <a:rPr lang="en-US" i="1" dirty="0"/>
              <a:t> </a:t>
            </a:r>
            <a:r>
              <a:rPr lang="en-US" i="1" dirty="0" err="1"/>
              <a:t>es</a:t>
            </a:r>
            <a:r>
              <a:rPr lang="en-US" i="1" dirty="0"/>
              <a:t> </a:t>
            </a:r>
            <a:r>
              <a:rPr lang="en-US" i="1" dirty="0" err="1"/>
              <a:t>dir</a:t>
            </a:r>
            <a:r>
              <a:rPr lang="en-US" i="1" dirty="0"/>
              <a:t> </a:t>
            </a:r>
            <a:r>
              <a:rPr lang="en-US" i="1" dirty="0" err="1"/>
              <a:t>schwer</a:t>
            </a:r>
            <a:r>
              <a:rPr lang="en-US" i="1" dirty="0"/>
              <a:t> </a:t>
            </a:r>
            <a:r>
              <a:rPr lang="en-US" i="1" dirty="0" err="1"/>
              <a:t>fällt</a:t>
            </a:r>
            <a:r>
              <a:rPr lang="en-US" i="1" dirty="0"/>
              <a:t> </a:t>
            </a:r>
            <a:r>
              <a:rPr lang="en-US" i="1" dirty="0" err="1"/>
              <a:t>es</a:t>
            </a:r>
            <a:r>
              <a:rPr lang="en-US" i="1" dirty="0"/>
              <a:t> </a:t>
            </a:r>
            <a:r>
              <a:rPr lang="en-US" i="1" dirty="0" err="1"/>
              <a:t>zu</a:t>
            </a:r>
            <a:r>
              <a:rPr lang="en-US" i="1" dirty="0"/>
              <a:t> </a:t>
            </a:r>
            <a:r>
              <a:rPr lang="en-US" i="1" dirty="0" err="1"/>
              <a:t>sagen</a:t>
            </a:r>
            <a:r>
              <a:rPr lang="en-US" i="1" dirty="0"/>
              <a:t>, </a:t>
            </a:r>
            <a:r>
              <a:rPr lang="en-US" i="1" dirty="0" err="1"/>
              <a:t>könntest</a:t>
            </a:r>
            <a:r>
              <a:rPr lang="en-US" i="1" dirty="0"/>
              <a:t> du </a:t>
            </a:r>
            <a:r>
              <a:rPr lang="en-US" i="1" dirty="0" err="1"/>
              <a:t>es</a:t>
            </a:r>
            <a:r>
              <a:rPr lang="en-US" i="1" dirty="0"/>
              <a:t> </a:t>
            </a:r>
            <a:r>
              <a:rPr lang="en-US" i="1" dirty="0" err="1"/>
              <a:t>auch</a:t>
            </a:r>
            <a:r>
              <a:rPr lang="en-US" i="1" dirty="0"/>
              <a:t> </a:t>
            </a:r>
            <a:r>
              <a:rPr lang="en-US" i="1" dirty="0" err="1"/>
              <a:t>aufschreiben</a:t>
            </a:r>
            <a:r>
              <a:rPr lang="en-US" i="1" dirty="0"/>
              <a:t>. </a:t>
            </a:r>
            <a:r>
              <a:rPr lang="en-US" i="1" dirty="0" err="1"/>
              <a:t>Sollen</a:t>
            </a:r>
            <a:r>
              <a:rPr lang="en-US" i="1" dirty="0"/>
              <a:t> </a:t>
            </a:r>
            <a:r>
              <a:rPr lang="en-US" i="1" dirty="0" err="1"/>
              <a:t>wir</a:t>
            </a:r>
            <a:r>
              <a:rPr lang="en-US" i="1" dirty="0"/>
              <a:t> das so </a:t>
            </a:r>
            <a:r>
              <a:rPr lang="en-US" i="1" dirty="0" err="1"/>
              <a:t>probieren</a:t>
            </a:r>
            <a:r>
              <a:rPr lang="en-US" i="1" dirty="0"/>
              <a:t>?</a:t>
            </a:r>
            <a:endParaRPr lang="de-DE" i="1" dirty="0"/>
          </a:p>
          <a:p>
            <a:r>
              <a:rPr lang="en-US" dirty="0"/>
              <a:t>A: (</a:t>
            </a:r>
            <a:r>
              <a:rPr lang="en-US" dirty="0" err="1"/>
              <a:t>Anm</a:t>
            </a:r>
            <a:r>
              <a:rPr lang="en-US" dirty="0"/>
              <a:t>. Kind </a:t>
            </a:r>
            <a:r>
              <a:rPr lang="en-US" dirty="0" err="1"/>
              <a:t>schweigt</a:t>
            </a:r>
            <a:r>
              <a:rPr lang="en-US" dirty="0"/>
              <a:t>)</a:t>
            </a:r>
            <a:endParaRPr lang="de-DE" dirty="0"/>
          </a:p>
          <a:p>
            <a:r>
              <a:rPr lang="en-US" i="1" dirty="0"/>
              <a:t>F: </a:t>
            </a:r>
            <a:r>
              <a:rPr lang="en-US" i="1" dirty="0" err="1"/>
              <a:t>Ist</a:t>
            </a:r>
            <a:r>
              <a:rPr lang="en-US" i="1" dirty="0"/>
              <a:t> bei </a:t>
            </a:r>
            <a:r>
              <a:rPr lang="en-US" i="1" dirty="0" err="1"/>
              <a:t>dir</a:t>
            </a:r>
            <a:r>
              <a:rPr lang="en-US" i="1" dirty="0"/>
              <a:t> </a:t>
            </a:r>
            <a:r>
              <a:rPr lang="en-US" i="1" dirty="0" err="1"/>
              <a:t>schon</a:t>
            </a:r>
            <a:r>
              <a:rPr lang="en-US" i="1" dirty="0"/>
              <a:t> mal </a:t>
            </a:r>
            <a:r>
              <a:rPr lang="en-US" i="1" dirty="0" err="1"/>
              <a:t>etwas</a:t>
            </a:r>
            <a:r>
              <a:rPr lang="en-US" i="1" dirty="0"/>
              <a:t> </a:t>
            </a:r>
            <a:r>
              <a:rPr lang="en-US" i="1" dirty="0" err="1"/>
              <a:t>vorgefallen</a:t>
            </a:r>
            <a:r>
              <a:rPr lang="en-US" i="1" dirty="0"/>
              <a:t>, </a:t>
            </a:r>
            <a:r>
              <a:rPr lang="en-US" i="1" dirty="0" err="1"/>
              <a:t>über</a:t>
            </a:r>
            <a:r>
              <a:rPr lang="en-US" i="1" dirty="0"/>
              <a:t> das du </a:t>
            </a:r>
            <a:r>
              <a:rPr lang="en-US" i="1" dirty="0" err="1"/>
              <a:t>gerne</a:t>
            </a:r>
            <a:r>
              <a:rPr lang="en-US" i="1" dirty="0"/>
              <a:t> mit </a:t>
            </a:r>
            <a:r>
              <a:rPr lang="en-US" i="1" dirty="0" err="1"/>
              <a:t>mir</a:t>
            </a:r>
            <a:r>
              <a:rPr lang="en-US" i="1" dirty="0"/>
              <a:t> </a:t>
            </a:r>
            <a:r>
              <a:rPr lang="en-US" i="1" dirty="0" err="1"/>
              <a:t>sprechen</a:t>
            </a:r>
            <a:r>
              <a:rPr lang="en-US" i="1" dirty="0"/>
              <a:t> </a:t>
            </a:r>
            <a:r>
              <a:rPr lang="en-US" i="1" dirty="0" err="1"/>
              <a:t>würdest</a:t>
            </a:r>
            <a:r>
              <a:rPr lang="en-US" i="1" dirty="0"/>
              <a:t>? </a:t>
            </a:r>
            <a:endParaRPr lang="de-DE" i="1" dirty="0"/>
          </a:p>
        </p:txBody>
      </p:sp>
    </p:spTree>
    <p:extLst>
      <p:ext uri="{BB962C8B-B14F-4D97-AF65-F5344CB8AC3E}">
        <p14:creationId xmlns:p14="http://schemas.microsoft.com/office/powerpoint/2010/main" val="260410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Loyalität</a:t>
            </a:r>
          </a:p>
        </p:txBody>
      </p:sp>
      <p:sp>
        <p:nvSpPr>
          <p:cNvPr id="3" name="Inhaltsplatzhalter 2"/>
          <p:cNvSpPr>
            <a:spLocks noGrp="1"/>
          </p:cNvSpPr>
          <p:nvPr>
            <p:ph idx="1"/>
          </p:nvPr>
        </p:nvSpPr>
        <p:spPr/>
        <p:txBody>
          <a:bodyPr>
            <a:normAutofit/>
          </a:bodyPr>
          <a:lstStyle/>
          <a:p>
            <a:pPr>
              <a:buFont typeface="Arial" panose="020B0604020202020204" pitchFamily="34" charset="0"/>
              <a:buChar char="•"/>
            </a:pPr>
            <a:r>
              <a:rPr lang="de-DE" sz="2400" dirty="0"/>
              <a:t> tief verwurzelte </a:t>
            </a:r>
            <a:r>
              <a:rPr lang="de-DE" sz="2400" b="1" dirty="0"/>
              <a:t>Abhängigkeit </a:t>
            </a:r>
            <a:r>
              <a:rPr lang="de-DE" sz="2400" dirty="0"/>
              <a:t>auch von misshandelnden Eltern</a:t>
            </a:r>
          </a:p>
          <a:p>
            <a:pPr>
              <a:buFont typeface="Arial" panose="020B0604020202020204" pitchFamily="34" charset="0"/>
              <a:buChar char="•"/>
            </a:pPr>
            <a:r>
              <a:rPr lang="de-AT" sz="2400" b="1" dirty="0"/>
              <a:t> Loyalität</a:t>
            </a:r>
            <a:r>
              <a:rPr lang="de-AT" sz="2400" dirty="0"/>
              <a:t> und Treue </a:t>
            </a:r>
            <a:r>
              <a:rPr lang="de-AT" sz="2400" dirty="0" err="1"/>
              <a:t>ggüber</a:t>
            </a:r>
            <a:r>
              <a:rPr lang="de-AT" sz="2400" dirty="0"/>
              <a:t> Familie nicht nur Verbindungselement, </a:t>
            </a:r>
            <a:r>
              <a:rPr lang="de-AT" sz="2400" dirty="0" err="1"/>
              <a:t>sd</a:t>
            </a:r>
            <a:r>
              <a:rPr lang="de-AT" sz="2400" dirty="0"/>
              <a:t> auch zentrales Element der eigenen </a:t>
            </a:r>
            <a:r>
              <a:rPr lang="de-AT" sz="2400" b="1" dirty="0"/>
              <a:t>Identität</a:t>
            </a:r>
            <a:r>
              <a:rPr lang="de-AT" sz="2400" dirty="0"/>
              <a:t> und Zugehörigkeit</a:t>
            </a:r>
          </a:p>
          <a:p>
            <a:pPr>
              <a:buFont typeface="Arial" panose="020B0604020202020204" pitchFamily="34" charset="0"/>
              <a:buChar char="•"/>
            </a:pPr>
            <a:r>
              <a:rPr lang="de-AT" sz="2400" dirty="0"/>
              <a:t> „Treue ist Ehre“, Treuebruch als Tabubruch</a:t>
            </a:r>
            <a:endParaRPr lang="de-DE" sz="2400" dirty="0"/>
          </a:p>
          <a:p>
            <a:pPr>
              <a:buFont typeface="Wingdings" panose="05000000000000000000" pitchFamily="2" charset="2"/>
              <a:buChar char="Ø"/>
            </a:pPr>
            <a:r>
              <a:rPr lang="de-DE" sz="2400" b="1" dirty="0"/>
              <a:t> Respekt</a:t>
            </a:r>
            <a:r>
              <a:rPr lang="de-DE" sz="2400" dirty="0"/>
              <a:t> vor den Eltern/Bezugspersonen deutlich machen, Würde achten anstatt Verurteilen</a:t>
            </a:r>
          </a:p>
          <a:p>
            <a:pPr>
              <a:buFont typeface="Wingdings" panose="05000000000000000000" pitchFamily="2" charset="2"/>
              <a:buChar char="Ø"/>
            </a:pPr>
            <a:r>
              <a:rPr lang="de-DE" sz="2400" b="1" dirty="0"/>
              <a:t> Mehrfache Parteilichkeit</a:t>
            </a:r>
          </a:p>
        </p:txBody>
      </p:sp>
      <p:pic>
        <p:nvPicPr>
          <p:cNvPr id="4" name="Grafik 3"/>
          <p:cNvPicPr>
            <a:picLocks noChangeAspect="1"/>
          </p:cNvPicPr>
          <p:nvPr/>
        </p:nvPicPr>
        <p:blipFill>
          <a:blip r:embed="rId2"/>
          <a:stretch>
            <a:fillRect/>
          </a:stretch>
        </p:blipFill>
        <p:spPr>
          <a:xfrm>
            <a:off x="9842740" y="224108"/>
            <a:ext cx="2057252" cy="2221832"/>
          </a:xfrm>
          <a:prstGeom prst="rect">
            <a:avLst/>
          </a:prstGeom>
        </p:spPr>
      </p:pic>
      <p:sp>
        <p:nvSpPr>
          <p:cNvPr id="5" name="Rechteck 4"/>
          <p:cNvSpPr/>
          <p:nvPr/>
        </p:nvSpPr>
        <p:spPr>
          <a:xfrm flipV="1">
            <a:off x="9761690" y="2445940"/>
            <a:ext cx="2219352" cy="215444"/>
          </a:xfrm>
          <a:prstGeom prst="rect">
            <a:avLst/>
          </a:prstGeom>
        </p:spPr>
        <p:txBody>
          <a:bodyPr wrap="square">
            <a:spAutoFit/>
          </a:bodyPr>
          <a:lstStyle/>
          <a:p>
            <a:pPr defTabSz="914400"/>
            <a:r>
              <a:rPr lang="de-DE" sz="400" dirty="0">
                <a:solidFill>
                  <a:prstClr val="black"/>
                </a:solidFill>
              </a:rPr>
              <a:t>https://image.jimcdn.com/app/cms/image/transf/none/path/s03213eb4c1e1d5a3/image/i18eda01303550dd4/version/1515570213/image.jpg</a:t>
            </a:r>
          </a:p>
        </p:txBody>
      </p:sp>
    </p:spTree>
    <p:extLst>
      <p:ext uri="{BB962C8B-B14F-4D97-AF65-F5344CB8AC3E}">
        <p14:creationId xmlns:p14="http://schemas.microsoft.com/office/powerpoint/2010/main" val="1248585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2"/>
                </a:solidFill>
              </a:rPr>
              <a:t>Kindgerechte Befragung?</a:t>
            </a:r>
            <a:br>
              <a:rPr lang="de-DE" dirty="0">
                <a:solidFill>
                  <a:schemeClr val="accent2"/>
                </a:solidFill>
              </a:rPr>
            </a:br>
            <a:r>
              <a:rPr lang="de-DE" sz="4000" dirty="0"/>
              <a:t>Auszüge aus einem </a:t>
            </a:r>
            <a:r>
              <a:rPr lang="de-DE" sz="4000" dirty="0" err="1"/>
              <a:t>KdV</a:t>
            </a:r>
            <a:r>
              <a:rPr lang="de-DE" sz="4000" dirty="0"/>
              <a:t>-Protokoll</a:t>
            </a:r>
          </a:p>
        </p:txBody>
      </p:sp>
      <p:sp>
        <p:nvSpPr>
          <p:cNvPr id="3" name="Inhaltsplatzhalter 2"/>
          <p:cNvSpPr>
            <a:spLocks noGrp="1"/>
          </p:cNvSpPr>
          <p:nvPr>
            <p:ph idx="1"/>
          </p:nvPr>
        </p:nvSpPr>
        <p:spPr/>
        <p:txBody>
          <a:bodyPr>
            <a:normAutofit/>
          </a:bodyPr>
          <a:lstStyle/>
          <a:p>
            <a:r>
              <a:rPr lang="de-DE" i="1" dirty="0"/>
              <a:t>„Kannst du dich daran erinnern, dass du auch schon mit Polizistinnen gesprochen hast?“</a:t>
            </a:r>
          </a:p>
          <a:p>
            <a:endParaRPr lang="de-DE" i="1" dirty="0"/>
          </a:p>
          <a:p>
            <a:r>
              <a:rPr lang="de-DE" i="1" dirty="0"/>
              <a:t>„Das liegt jetzt schon länger zurück. Was du da über deinen Vater erzählt hast, war das die Wahrheit? Hast du denen ehrlich die Wahrheit erzählt?“</a:t>
            </a:r>
          </a:p>
          <a:p>
            <a:endParaRPr lang="de-DE" i="1" dirty="0"/>
          </a:p>
          <a:p>
            <a:r>
              <a:rPr lang="de-DE" i="1" dirty="0"/>
              <a:t>„Erzähl mir bitte davon, wir waren ja nicht dabei. Das Gericht muss sich ein Bild davon machen. Wenn etwas vorgefallen ist, was da passiert ist. Erzähl es einmal mit deinen Worten, was war da, was war von deinem Papa nicht in Ordnung, wenn du sagst, da gab es etwas?“</a:t>
            </a:r>
          </a:p>
        </p:txBody>
      </p:sp>
    </p:spTree>
    <p:extLst>
      <p:ext uri="{BB962C8B-B14F-4D97-AF65-F5344CB8AC3E}">
        <p14:creationId xmlns:p14="http://schemas.microsoft.com/office/powerpoint/2010/main" val="4068414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9A558-B5BF-453D-8C78-F8E96A6C0E21}"/>
              </a:ext>
            </a:extLst>
          </p:cNvPr>
          <p:cNvSpPr>
            <a:spLocks noGrp="1"/>
          </p:cNvSpPr>
          <p:nvPr>
            <p:ph type="title"/>
          </p:nvPr>
        </p:nvSpPr>
        <p:spPr/>
        <p:txBody>
          <a:bodyPr/>
          <a:lstStyle/>
          <a:p>
            <a:r>
              <a:rPr lang="de-AT" dirty="0">
                <a:solidFill>
                  <a:schemeClr val="accent2"/>
                </a:solidFill>
              </a:rPr>
              <a:t>Entwicklungsgerechte Befragung von Kindern</a:t>
            </a:r>
          </a:p>
        </p:txBody>
      </p:sp>
      <p:sp>
        <p:nvSpPr>
          <p:cNvPr id="3" name="Inhaltsplatzhalter 2">
            <a:extLst>
              <a:ext uri="{FF2B5EF4-FFF2-40B4-BE49-F238E27FC236}">
                <a16:creationId xmlns:a16="http://schemas.microsoft.com/office/drawing/2014/main" id="{48AC79BD-F04F-4604-9406-FBDA776E2E0B}"/>
              </a:ext>
            </a:extLst>
          </p:cNvPr>
          <p:cNvSpPr>
            <a:spLocks noGrp="1"/>
          </p:cNvSpPr>
          <p:nvPr>
            <p:ph idx="1"/>
          </p:nvPr>
        </p:nvSpPr>
        <p:spPr>
          <a:pattFill prst="pct5">
            <a:fgClr>
              <a:schemeClr val="accent1"/>
            </a:fgClr>
            <a:bgClr>
              <a:schemeClr val="bg1"/>
            </a:bgClr>
          </a:pattFill>
        </p:spPr>
        <p:txBody>
          <a:bodyPr/>
          <a:lstStyle/>
          <a:p>
            <a:r>
              <a:rPr lang="de-DE" b="1" dirty="0"/>
              <a:t>Was bräuchte es?</a:t>
            </a:r>
            <a:endParaRPr lang="de-DE" dirty="0"/>
          </a:p>
          <a:p>
            <a:pPr>
              <a:buFont typeface="Wingdings" panose="05000000000000000000" pitchFamily="2" charset="2"/>
              <a:buChar char="Ø"/>
            </a:pPr>
            <a:r>
              <a:rPr lang="de-DE" dirty="0"/>
              <a:t>Was erlebt ihr als schon gelingend? </a:t>
            </a:r>
          </a:p>
          <a:p>
            <a:pPr>
              <a:buFont typeface="Wingdings" panose="05000000000000000000" pitchFamily="2" charset="2"/>
              <a:buChar char="Ø"/>
            </a:pPr>
            <a:r>
              <a:rPr lang="de-DE" dirty="0"/>
              <a:t>Was trägt zu diesem Gelingen bei?</a:t>
            </a:r>
          </a:p>
          <a:p>
            <a:pPr>
              <a:buFont typeface="Wingdings" panose="05000000000000000000" pitchFamily="2" charset="2"/>
              <a:buChar char="Ø"/>
            </a:pPr>
            <a:r>
              <a:rPr lang="de-DE" dirty="0"/>
              <a:t>Wo gebe es Ansätze zu Verbesserungen? </a:t>
            </a:r>
          </a:p>
          <a:p>
            <a:pPr>
              <a:buFont typeface="Wingdings" panose="05000000000000000000" pitchFamily="2" charset="2"/>
              <a:buChar char="Ø"/>
            </a:pPr>
            <a:r>
              <a:rPr lang="de-DE" dirty="0"/>
              <a:t>Was und wen bräuchte es zur Umsetzung?</a:t>
            </a:r>
          </a:p>
          <a:p>
            <a:endParaRPr lang="de-AT" dirty="0"/>
          </a:p>
        </p:txBody>
      </p:sp>
      <p:pic>
        <p:nvPicPr>
          <p:cNvPr id="4" name="Picture 2" descr="gezert mann und kind - erwachsener spricht mit kind stock-grafiken, -clipart, -cartoons und -symb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499" y="3050848"/>
            <a:ext cx="3072760" cy="212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801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de-DE" dirty="0"/>
              <a:t>Milli ist beim Gericht</a:t>
            </a:r>
            <a:br>
              <a:rPr lang="de-DE" dirty="0"/>
            </a:br>
            <a:r>
              <a:rPr lang="de-DE" sz="1600" dirty="0"/>
              <a:t>(</a:t>
            </a:r>
            <a:r>
              <a:rPr lang="de-DE" sz="1600" dirty="0" err="1"/>
              <a:t>Wohlatz</a:t>
            </a:r>
            <a:r>
              <a:rPr lang="de-DE" sz="1600" dirty="0"/>
              <a:t>, Rupp &amp; Conradi, 2019)</a:t>
            </a:r>
          </a:p>
        </p:txBody>
      </p:sp>
      <p:sp>
        <p:nvSpPr>
          <p:cNvPr id="6" name="Textplatzhalter 5"/>
          <p:cNvSpPr>
            <a:spLocks noGrp="1"/>
          </p:cNvSpPr>
          <p:nvPr>
            <p:ph type="body" sz="half" idx="2"/>
          </p:nvPr>
        </p:nvSpPr>
        <p:spPr/>
        <p:style>
          <a:lnRef idx="2">
            <a:schemeClr val="accent2"/>
          </a:lnRef>
          <a:fillRef idx="1">
            <a:schemeClr val="lt1"/>
          </a:fillRef>
          <a:effectRef idx="0">
            <a:schemeClr val="accent2"/>
          </a:effectRef>
          <a:fontRef idx="minor">
            <a:schemeClr val="dk1"/>
          </a:fontRef>
        </p:style>
        <p:txBody>
          <a:bodyPr/>
          <a:lstStyle/>
          <a:p>
            <a:r>
              <a:rPr lang="de-DE" dirty="0"/>
              <a:t>Prozessbegleitung in der Praxis</a:t>
            </a:r>
          </a:p>
        </p:txBody>
      </p:sp>
      <p:pic>
        <p:nvPicPr>
          <p:cNvPr id="9" name="Grafik 8"/>
          <p:cNvPicPr>
            <a:picLocks noChangeAspect="1"/>
          </p:cNvPicPr>
          <p:nvPr/>
        </p:nvPicPr>
        <p:blipFill>
          <a:blip r:embed="rId2"/>
          <a:stretch>
            <a:fillRect/>
          </a:stretch>
        </p:blipFill>
        <p:spPr>
          <a:xfrm>
            <a:off x="603077" y="330353"/>
            <a:ext cx="3286171" cy="2518713"/>
          </a:xfrm>
          <a:prstGeom prst="rect">
            <a:avLst/>
          </a:prstGeom>
        </p:spPr>
      </p:pic>
      <p:pic>
        <p:nvPicPr>
          <p:cNvPr id="16" name="Grafik 15"/>
          <p:cNvPicPr>
            <a:picLocks noChangeAspect="1"/>
          </p:cNvPicPr>
          <p:nvPr/>
        </p:nvPicPr>
        <p:blipFill>
          <a:blip r:embed="rId3"/>
          <a:stretch>
            <a:fillRect/>
          </a:stretch>
        </p:blipFill>
        <p:spPr>
          <a:xfrm>
            <a:off x="6078779" y="242795"/>
            <a:ext cx="3662629" cy="2606271"/>
          </a:xfrm>
          <a:prstGeom prst="rect">
            <a:avLst/>
          </a:prstGeom>
        </p:spPr>
      </p:pic>
      <p:pic>
        <p:nvPicPr>
          <p:cNvPr id="17" name="Grafik 16"/>
          <p:cNvPicPr>
            <a:picLocks noChangeAspect="1"/>
          </p:cNvPicPr>
          <p:nvPr/>
        </p:nvPicPr>
        <p:blipFill>
          <a:blip r:embed="rId4"/>
          <a:stretch>
            <a:fillRect/>
          </a:stretch>
        </p:blipFill>
        <p:spPr>
          <a:xfrm>
            <a:off x="2706625" y="2331078"/>
            <a:ext cx="3669792" cy="2303319"/>
          </a:xfrm>
          <a:prstGeom prst="rect">
            <a:avLst/>
          </a:prstGeom>
        </p:spPr>
      </p:pic>
      <p:pic>
        <p:nvPicPr>
          <p:cNvPr id="15" name="Grafik 14"/>
          <p:cNvPicPr>
            <a:picLocks noChangeAspect="1"/>
          </p:cNvPicPr>
          <p:nvPr/>
        </p:nvPicPr>
        <p:blipFill>
          <a:blip r:embed="rId5"/>
          <a:stretch>
            <a:fillRect/>
          </a:stretch>
        </p:blipFill>
        <p:spPr>
          <a:xfrm>
            <a:off x="8107680" y="2197585"/>
            <a:ext cx="3438243" cy="2436812"/>
          </a:xfrm>
          <a:prstGeom prst="rect">
            <a:avLst/>
          </a:prstGeom>
        </p:spPr>
      </p:pic>
    </p:spTree>
    <p:extLst>
      <p:ext uri="{BB962C8B-B14F-4D97-AF65-F5344CB8AC3E}">
        <p14:creationId xmlns:p14="http://schemas.microsoft.com/office/powerpoint/2010/main" val="18924366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7029717" y="426719"/>
            <a:ext cx="4674603" cy="3260660"/>
          </a:xfrm>
          <a:prstGeom prst="rect">
            <a:avLst/>
          </a:prstGeom>
        </p:spPr>
      </p:pic>
      <p:sp>
        <p:nvSpPr>
          <p:cNvPr id="4" name="Titel 3"/>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de-DE" dirty="0"/>
              <a:t>Milli ist beim Gericht</a:t>
            </a:r>
            <a:br>
              <a:rPr lang="de-DE" dirty="0"/>
            </a:br>
            <a:r>
              <a:rPr lang="de-DE" sz="1600" dirty="0"/>
              <a:t>(</a:t>
            </a:r>
            <a:r>
              <a:rPr lang="de-DE" sz="1600" dirty="0" err="1"/>
              <a:t>Wohlatz</a:t>
            </a:r>
            <a:r>
              <a:rPr lang="de-DE" sz="1600" dirty="0"/>
              <a:t>, Rupp &amp; Conradi, 2019)</a:t>
            </a:r>
          </a:p>
        </p:txBody>
      </p:sp>
      <p:sp>
        <p:nvSpPr>
          <p:cNvPr id="6" name="Textplatzhalter 5"/>
          <p:cNvSpPr>
            <a:spLocks noGrp="1"/>
          </p:cNvSpPr>
          <p:nvPr>
            <p:ph type="body" sz="half" idx="2"/>
          </p:nvPr>
        </p:nvSpPr>
        <p:spPr/>
        <p:style>
          <a:lnRef idx="2">
            <a:schemeClr val="accent2"/>
          </a:lnRef>
          <a:fillRef idx="1">
            <a:schemeClr val="lt1"/>
          </a:fillRef>
          <a:effectRef idx="0">
            <a:schemeClr val="accent2"/>
          </a:effectRef>
          <a:fontRef idx="minor">
            <a:schemeClr val="dk1"/>
          </a:fontRef>
        </p:style>
        <p:txBody>
          <a:bodyPr/>
          <a:lstStyle/>
          <a:p>
            <a:r>
              <a:rPr lang="de-DE" dirty="0"/>
              <a:t>Prozessbegleitung in der Praxis</a:t>
            </a:r>
          </a:p>
        </p:txBody>
      </p:sp>
      <p:pic>
        <p:nvPicPr>
          <p:cNvPr id="2" name="Grafik 1"/>
          <p:cNvPicPr>
            <a:picLocks noChangeAspect="1"/>
          </p:cNvPicPr>
          <p:nvPr/>
        </p:nvPicPr>
        <p:blipFill>
          <a:blip r:embed="rId3"/>
          <a:stretch>
            <a:fillRect/>
          </a:stretch>
        </p:blipFill>
        <p:spPr>
          <a:xfrm>
            <a:off x="2087880" y="603946"/>
            <a:ext cx="6051665" cy="4178965"/>
          </a:xfrm>
          <a:prstGeom prst="rect">
            <a:avLst/>
          </a:prstGeom>
        </p:spPr>
      </p:pic>
      <p:pic>
        <p:nvPicPr>
          <p:cNvPr id="18" name="Grafik 17"/>
          <p:cNvPicPr>
            <a:picLocks noChangeAspect="1"/>
          </p:cNvPicPr>
          <p:nvPr/>
        </p:nvPicPr>
        <p:blipFill>
          <a:blip r:embed="rId4"/>
          <a:stretch>
            <a:fillRect/>
          </a:stretch>
        </p:blipFill>
        <p:spPr>
          <a:xfrm>
            <a:off x="1236219" y="256031"/>
            <a:ext cx="3357457" cy="2163638"/>
          </a:xfrm>
          <a:prstGeom prst="rect">
            <a:avLst/>
          </a:prstGeom>
        </p:spPr>
      </p:pic>
    </p:spTree>
    <p:extLst>
      <p:ext uri="{BB962C8B-B14F-4D97-AF65-F5344CB8AC3E}">
        <p14:creationId xmlns:p14="http://schemas.microsoft.com/office/powerpoint/2010/main" val="4085930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de-DE" dirty="0"/>
              <a:t>Der Weg zum Gericht</a:t>
            </a:r>
            <a:br>
              <a:rPr lang="de-DE" dirty="0"/>
            </a:br>
            <a:r>
              <a:rPr lang="de-DE" sz="1800" dirty="0"/>
              <a:t>(</a:t>
            </a:r>
            <a:r>
              <a:rPr lang="de-AT" sz="1800" dirty="0"/>
              <a:t>Behrmann, Schneider &amp; Wolters</a:t>
            </a:r>
            <a:r>
              <a:rPr lang="de-AT" sz="2000" dirty="0"/>
              <a:t>)</a:t>
            </a:r>
            <a:endParaRPr lang="de-DE" sz="2000" dirty="0"/>
          </a:p>
        </p:txBody>
      </p:sp>
      <p:sp>
        <p:nvSpPr>
          <p:cNvPr id="6" name="Textplatzhalter 5"/>
          <p:cNvSpPr>
            <a:spLocks noGrp="1"/>
          </p:cNvSpPr>
          <p:nvPr>
            <p:ph type="body" sz="half" idx="2"/>
          </p:nvPr>
        </p:nvSpPr>
        <p:spPr/>
        <p:style>
          <a:lnRef idx="2">
            <a:schemeClr val="accent5"/>
          </a:lnRef>
          <a:fillRef idx="1">
            <a:schemeClr val="lt1"/>
          </a:fillRef>
          <a:effectRef idx="0">
            <a:schemeClr val="accent5"/>
          </a:effectRef>
          <a:fontRef idx="minor">
            <a:schemeClr val="dk1"/>
          </a:fontRef>
        </p:style>
        <p:txBody>
          <a:bodyPr/>
          <a:lstStyle/>
          <a:p>
            <a:r>
              <a:rPr lang="de-DE" dirty="0"/>
              <a:t>Prozessbegleitung in der Praxis</a:t>
            </a:r>
          </a:p>
        </p:txBody>
      </p:sp>
      <p:pic>
        <p:nvPicPr>
          <p:cNvPr id="7" name="Bildplatzhalter 6"/>
          <p:cNvPicPr>
            <a:picLocks noGrp="1" noChangeAspect="1"/>
          </p:cNvPicPr>
          <p:nvPr>
            <p:ph type="pic" idx="1"/>
          </p:nvPr>
        </p:nvPicPr>
        <p:blipFill rotWithShape="1">
          <a:blip r:embed="rId2"/>
          <a:srcRect l="-245" t="50075" r="245" b="-951"/>
          <a:stretch/>
        </p:blipFill>
        <p:spPr>
          <a:xfrm>
            <a:off x="6284976" y="1207008"/>
            <a:ext cx="4968240" cy="3261667"/>
          </a:xfrm>
          <a:prstGeom prst="rect">
            <a:avLst/>
          </a:prstGeom>
          <a:noFill/>
          <a:ln>
            <a:noFill/>
          </a:ln>
        </p:spPr>
      </p:pic>
      <p:pic>
        <p:nvPicPr>
          <p:cNvPr id="8" name="Grafik 7"/>
          <p:cNvPicPr>
            <a:picLocks noChangeAspect="1"/>
          </p:cNvPicPr>
          <p:nvPr/>
        </p:nvPicPr>
        <p:blipFill rotWithShape="1">
          <a:blip r:embed="rId2"/>
          <a:srcRect b="52881"/>
          <a:stretch/>
        </p:blipFill>
        <p:spPr>
          <a:xfrm>
            <a:off x="784928" y="1272556"/>
            <a:ext cx="5256584" cy="3196119"/>
          </a:xfrm>
          <a:prstGeom prst="rect">
            <a:avLst/>
          </a:prstGeom>
        </p:spPr>
      </p:pic>
    </p:spTree>
    <p:extLst>
      <p:ext uri="{BB962C8B-B14F-4D97-AF65-F5344CB8AC3E}">
        <p14:creationId xmlns:p14="http://schemas.microsoft.com/office/powerpoint/2010/main" val="736034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de-DE" sz="2700" dirty="0"/>
              <a:t>Maxi und die Sache mit dem Wachsen</a:t>
            </a:r>
            <a:br>
              <a:rPr lang="de-DE" dirty="0"/>
            </a:br>
            <a:r>
              <a:rPr lang="de-DE" sz="1050" dirty="0"/>
              <a:t>(</a:t>
            </a:r>
            <a:r>
              <a:rPr lang="de-AT" sz="1050" dirty="0"/>
              <a:t>Neudecker, 2019)</a:t>
            </a:r>
            <a:endParaRPr lang="de-DE" sz="1050" dirty="0"/>
          </a:p>
        </p:txBody>
      </p:sp>
      <p:sp>
        <p:nvSpPr>
          <p:cNvPr id="6" name="Textplatzhalter 5"/>
          <p:cNvSpPr>
            <a:spLocks noGrp="1"/>
          </p:cNvSpPr>
          <p:nvPr>
            <p:ph type="body" sz="half" idx="2"/>
          </p:nvPr>
        </p:nvSpPr>
        <p:spPr/>
        <p:style>
          <a:lnRef idx="2">
            <a:schemeClr val="accent5"/>
          </a:lnRef>
          <a:fillRef idx="1">
            <a:schemeClr val="lt1"/>
          </a:fillRef>
          <a:effectRef idx="0">
            <a:schemeClr val="accent5"/>
          </a:effectRef>
          <a:fontRef idx="minor">
            <a:schemeClr val="dk1"/>
          </a:fontRef>
        </p:style>
        <p:txBody>
          <a:bodyPr/>
          <a:lstStyle/>
          <a:p>
            <a:r>
              <a:rPr lang="de-DE" dirty="0"/>
              <a:t>Prozessbegleitung in der Praxis</a:t>
            </a:r>
          </a:p>
        </p:txBody>
      </p:sp>
      <p:pic>
        <p:nvPicPr>
          <p:cNvPr id="3" name="Grafik 2"/>
          <p:cNvPicPr>
            <a:picLocks noChangeAspect="1"/>
          </p:cNvPicPr>
          <p:nvPr/>
        </p:nvPicPr>
        <p:blipFill>
          <a:blip r:embed="rId2"/>
          <a:stretch>
            <a:fillRect/>
          </a:stretch>
        </p:blipFill>
        <p:spPr>
          <a:xfrm>
            <a:off x="249464" y="94731"/>
            <a:ext cx="3241050" cy="2338400"/>
          </a:xfrm>
          <a:prstGeom prst="rect">
            <a:avLst/>
          </a:prstGeom>
        </p:spPr>
      </p:pic>
      <p:pic>
        <p:nvPicPr>
          <p:cNvPr id="5" name="Bildplatzhalter 4"/>
          <p:cNvPicPr>
            <a:picLocks noGrp="1" noChangeAspect="1"/>
          </p:cNvPicPr>
          <p:nvPr>
            <p:ph type="pic" idx="1"/>
          </p:nvPr>
        </p:nvPicPr>
        <p:blipFill>
          <a:blip r:embed="rId3"/>
          <a:stretch>
            <a:fillRect/>
          </a:stretch>
        </p:blipFill>
        <p:spPr>
          <a:xfrm>
            <a:off x="3635316" y="175627"/>
            <a:ext cx="3301928" cy="2338400"/>
          </a:xfrm>
          <a:prstGeom prst="rect">
            <a:avLst/>
          </a:prstGeom>
          <a:noFill/>
          <a:ln>
            <a:noFill/>
          </a:ln>
        </p:spPr>
      </p:pic>
      <p:pic>
        <p:nvPicPr>
          <p:cNvPr id="9" name="Grafik 8"/>
          <p:cNvPicPr>
            <a:picLocks noChangeAspect="1"/>
          </p:cNvPicPr>
          <p:nvPr/>
        </p:nvPicPr>
        <p:blipFill>
          <a:blip r:embed="rId4"/>
          <a:stretch>
            <a:fillRect/>
          </a:stretch>
        </p:blipFill>
        <p:spPr>
          <a:xfrm>
            <a:off x="7550085" y="2552101"/>
            <a:ext cx="3320100" cy="2289067"/>
          </a:xfrm>
          <a:prstGeom prst="rect">
            <a:avLst/>
          </a:prstGeom>
        </p:spPr>
      </p:pic>
      <p:pic>
        <p:nvPicPr>
          <p:cNvPr id="10" name="Grafik 9"/>
          <p:cNvPicPr>
            <a:picLocks noChangeAspect="1"/>
          </p:cNvPicPr>
          <p:nvPr/>
        </p:nvPicPr>
        <p:blipFill>
          <a:blip r:embed="rId5"/>
          <a:stretch>
            <a:fillRect/>
          </a:stretch>
        </p:blipFill>
        <p:spPr>
          <a:xfrm rot="10800000">
            <a:off x="765540" y="2475952"/>
            <a:ext cx="3288522" cy="2365216"/>
          </a:xfrm>
          <a:prstGeom prst="rect">
            <a:avLst/>
          </a:prstGeom>
        </p:spPr>
      </p:pic>
      <p:pic>
        <p:nvPicPr>
          <p:cNvPr id="11" name="Grafik 10"/>
          <p:cNvPicPr>
            <a:picLocks noChangeAspect="1"/>
          </p:cNvPicPr>
          <p:nvPr/>
        </p:nvPicPr>
        <p:blipFill>
          <a:blip r:embed="rId6"/>
          <a:stretch>
            <a:fillRect/>
          </a:stretch>
        </p:blipFill>
        <p:spPr>
          <a:xfrm>
            <a:off x="7551603" y="175627"/>
            <a:ext cx="3317064" cy="2257504"/>
          </a:xfrm>
          <a:prstGeom prst="rect">
            <a:avLst/>
          </a:prstGeom>
        </p:spPr>
      </p:pic>
      <p:pic>
        <p:nvPicPr>
          <p:cNvPr id="12" name="Grafik 11"/>
          <p:cNvPicPr>
            <a:picLocks noChangeAspect="1"/>
          </p:cNvPicPr>
          <p:nvPr/>
        </p:nvPicPr>
        <p:blipFill>
          <a:blip r:embed="rId7"/>
          <a:stretch>
            <a:fillRect/>
          </a:stretch>
        </p:blipFill>
        <p:spPr>
          <a:xfrm>
            <a:off x="4283699" y="2623411"/>
            <a:ext cx="3036748" cy="2108372"/>
          </a:xfrm>
          <a:prstGeom prst="rect">
            <a:avLst/>
          </a:prstGeom>
        </p:spPr>
      </p:pic>
    </p:spTree>
    <p:extLst>
      <p:ext uri="{BB962C8B-B14F-4D97-AF65-F5344CB8AC3E}">
        <p14:creationId xmlns:p14="http://schemas.microsoft.com/office/powerpoint/2010/main" val="18877196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de-DE" sz="2700" dirty="0"/>
              <a:t>Wegweiser durch die Prozessbegleitung</a:t>
            </a:r>
            <a:br>
              <a:rPr lang="de-DE" dirty="0"/>
            </a:br>
            <a:r>
              <a:rPr lang="de-DE" sz="1050" dirty="0"/>
              <a:t>(</a:t>
            </a:r>
            <a:r>
              <a:rPr lang="de-AT" sz="1050" dirty="0"/>
              <a:t>Fachstelle für Prozessbegleitung für Kinder und Jugendliche)</a:t>
            </a:r>
            <a:endParaRPr lang="de-DE" sz="1050" dirty="0"/>
          </a:p>
        </p:txBody>
      </p:sp>
      <p:sp>
        <p:nvSpPr>
          <p:cNvPr id="6" name="Textplatzhalter 5"/>
          <p:cNvSpPr>
            <a:spLocks noGrp="1"/>
          </p:cNvSpPr>
          <p:nvPr>
            <p:ph type="body" sz="half" idx="2"/>
          </p:nvPr>
        </p:nvSpPr>
        <p:spPr/>
        <p:style>
          <a:lnRef idx="2">
            <a:schemeClr val="accent5"/>
          </a:lnRef>
          <a:fillRef idx="1">
            <a:schemeClr val="lt1"/>
          </a:fillRef>
          <a:effectRef idx="0">
            <a:schemeClr val="accent5"/>
          </a:effectRef>
          <a:fontRef idx="minor">
            <a:schemeClr val="dk1"/>
          </a:fontRef>
        </p:style>
        <p:txBody>
          <a:bodyPr/>
          <a:lstStyle/>
          <a:p>
            <a:r>
              <a:rPr lang="de-DE" dirty="0"/>
              <a:t>Prozessbegleitung in der Praxis</a:t>
            </a:r>
          </a:p>
        </p:txBody>
      </p:sp>
      <p:pic>
        <p:nvPicPr>
          <p:cNvPr id="7" name="Grafik 6"/>
          <p:cNvPicPr>
            <a:picLocks noChangeAspect="1"/>
          </p:cNvPicPr>
          <p:nvPr/>
        </p:nvPicPr>
        <p:blipFill>
          <a:blip r:embed="rId2"/>
          <a:stretch>
            <a:fillRect/>
          </a:stretch>
        </p:blipFill>
        <p:spPr>
          <a:xfrm>
            <a:off x="499197" y="814811"/>
            <a:ext cx="2240693" cy="3113530"/>
          </a:xfrm>
          <a:prstGeom prst="rect">
            <a:avLst/>
          </a:prstGeom>
        </p:spPr>
      </p:pic>
      <p:pic>
        <p:nvPicPr>
          <p:cNvPr id="8" name="Grafik 7"/>
          <p:cNvPicPr>
            <a:picLocks noChangeAspect="1"/>
          </p:cNvPicPr>
          <p:nvPr/>
        </p:nvPicPr>
        <p:blipFill>
          <a:blip r:embed="rId3"/>
          <a:stretch>
            <a:fillRect/>
          </a:stretch>
        </p:blipFill>
        <p:spPr>
          <a:xfrm>
            <a:off x="2876169" y="814811"/>
            <a:ext cx="1937880" cy="3113530"/>
          </a:xfrm>
          <a:prstGeom prst="rect">
            <a:avLst/>
          </a:prstGeom>
        </p:spPr>
      </p:pic>
      <p:pic>
        <p:nvPicPr>
          <p:cNvPr id="13" name="Grafik 12"/>
          <p:cNvPicPr>
            <a:picLocks noChangeAspect="1"/>
          </p:cNvPicPr>
          <p:nvPr/>
        </p:nvPicPr>
        <p:blipFill>
          <a:blip r:embed="rId4"/>
          <a:stretch>
            <a:fillRect/>
          </a:stretch>
        </p:blipFill>
        <p:spPr>
          <a:xfrm>
            <a:off x="4814049" y="814811"/>
            <a:ext cx="2054543" cy="3113530"/>
          </a:xfrm>
          <a:prstGeom prst="rect">
            <a:avLst/>
          </a:prstGeom>
        </p:spPr>
      </p:pic>
      <p:pic>
        <p:nvPicPr>
          <p:cNvPr id="14" name="Grafik 13"/>
          <p:cNvPicPr>
            <a:picLocks noChangeAspect="1"/>
          </p:cNvPicPr>
          <p:nvPr/>
        </p:nvPicPr>
        <p:blipFill>
          <a:blip r:embed="rId5"/>
          <a:stretch>
            <a:fillRect/>
          </a:stretch>
        </p:blipFill>
        <p:spPr>
          <a:xfrm>
            <a:off x="7054196" y="812087"/>
            <a:ext cx="2171987" cy="3116254"/>
          </a:xfrm>
          <a:prstGeom prst="rect">
            <a:avLst/>
          </a:prstGeom>
        </p:spPr>
      </p:pic>
      <p:pic>
        <p:nvPicPr>
          <p:cNvPr id="15" name="Grafik 14"/>
          <p:cNvPicPr>
            <a:picLocks noChangeAspect="1"/>
          </p:cNvPicPr>
          <p:nvPr/>
        </p:nvPicPr>
        <p:blipFill>
          <a:blip r:embed="rId6"/>
          <a:stretch>
            <a:fillRect/>
          </a:stretch>
        </p:blipFill>
        <p:spPr>
          <a:xfrm>
            <a:off x="9457095" y="812087"/>
            <a:ext cx="2123247" cy="3142693"/>
          </a:xfrm>
          <a:prstGeom prst="rect">
            <a:avLst/>
          </a:prstGeom>
        </p:spPr>
      </p:pic>
    </p:spTree>
    <p:extLst>
      <p:ext uri="{BB962C8B-B14F-4D97-AF65-F5344CB8AC3E}">
        <p14:creationId xmlns:p14="http://schemas.microsoft.com/office/powerpoint/2010/main" val="196007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a:t>Täter*innenprofile bei Kindesmisshandlung</a:t>
            </a:r>
            <a:endParaRPr lang="de-DE" altLang="de-DE" dirty="0"/>
          </a:p>
        </p:txBody>
      </p:sp>
      <p:sp>
        <p:nvSpPr>
          <p:cNvPr id="3" name="Inhaltsplatzhalter 2"/>
          <p:cNvSpPr>
            <a:spLocks noGrp="1"/>
          </p:cNvSpPr>
          <p:nvPr>
            <p:ph idx="1"/>
          </p:nvPr>
        </p:nvSpPr>
        <p:spPr/>
        <p:txBody>
          <a:bodyPr/>
          <a:lstStyle/>
          <a:p>
            <a:endParaRPr lang="de-AT" altLang="de-DE" b="1" dirty="0"/>
          </a:p>
          <a:p>
            <a:r>
              <a:rPr lang="de-AT" altLang="de-DE" dirty="0"/>
              <a:t>…als </a:t>
            </a:r>
            <a:r>
              <a:rPr lang="de-AT" altLang="de-DE" b="1" dirty="0"/>
              <a:t>Erziehungsmittel</a:t>
            </a:r>
            <a:r>
              <a:rPr lang="de-AT" altLang="de-DE" dirty="0"/>
              <a:t>: abhängig von rechtlicher Situation und gesellschaftlicher Toleranz</a:t>
            </a:r>
          </a:p>
          <a:p>
            <a:r>
              <a:rPr lang="de-AT" altLang="de-DE" dirty="0"/>
              <a:t>… als Ausdruck eines </a:t>
            </a:r>
            <a:r>
              <a:rPr lang="de-AT" altLang="de-DE" b="1" dirty="0"/>
              <a:t>Machtgefälle</a:t>
            </a:r>
            <a:r>
              <a:rPr lang="de-AT" altLang="de-DE" dirty="0"/>
              <a:t>s</a:t>
            </a:r>
          </a:p>
          <a:p>
            <a:r>
              <a:rPr lang="de-AT" altLang="de-DE" dirty="0"/>
              <a:t>… als </a:t>
            </a:r>
            <a:r>
              <a:rPr lang="de-AT" altLang="de-DE" b="1" dirty="0"/>
              <a:t>Affekt</a:t>
            </a:r>
            <a:r>
              <a:rPr lang="de-AT" altLang="de-DE" dirty="0"/>
              <a:t>handlung: Hilflosigkeit und Überforderung</a:t>
            </a:r>
          </a:p>
          <a:p>
            <a:pPr lvl="1"/>
            <a:r>
              <a:rPr lang="de-AT" altLang="de-DE" dirty="0"/>
              <a:t>eigene Gewalterfahrungen?</a:t>
            </a:r>
          </a:p>
          <a:p>
            <a:pPr lvl="1"/>
            <a:r>
              <a:rPr lang="de-AT" altLang="de-DE" dirty="0"/>
              <a:t>fehlende alternative Handlungsmöglichkeiten?</a:t>
            </a:r>
          </a:p>
          <a:p>
            <a:r>
              <a:rPr lang="de-AT" altLang="de-DE" dirty="0"/>
              <a:t>… Gewalt zum Lustgewinn: </a:t>
            </a:r>
            <a:r>
              <a:rPr lang="de-AT" altLang="de-DE" b="1" dirty="0"/>
              <a:t>Sadistisch</a:t>
            </a:r>
            <a:r>
              <a:rPr lang="de-AT" altLang="de-DE" dirty="0"/>
              <a:t>e Täter*innen</a:t>
            </a:r>
          </a:p>
          <a:p>
            <a:endParaRPr lang="de-DE" dirty="0"/>
          </a:p>
        </p:txBody>
      </p:sp>
    </p:spTree>
    <p:extLst>
      <p:ext uri="{BB962C8B-B14F-4D97-AF65-F5344CB8AC3E}">
        <p14:creationId xmlns:p14="http://schemas.microsoft.com/office/powerpoint/2010/main" val="137432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Gewaltspirale bei häuslicher </a:t>
            </a:r>
            <a:r>
              <a:rPr lang="de-DE" dirty="0" err="1"/>
              <a:t>gewalt</a:t>
            </a:r>
            <a:endParaRPr lang="de-DE" dirty="0"/>
          </a:p>
        </p:txBody>
      </p:sp>
      <p:pic>
        <p:nvPicPr>
          <p:cNvPr id="12" name="Inhaltsplatzhalter 11"/>
          <p:cNvPicPr>
            <a:picLocks noGrp="1" noChangeAspect="1"/>
          </p:cNvPicPr>
          <p:nvPr>
            <p:ph idx="1"/>
          </p:nvPr>
        </p:nvPicPr>
        <p:blipFill rotWithShape="1">
          <a:blip r:embed="rId2"/>
          <a:srcRect l="795" t="907" b="1576"/>
          <a:stretch/>
        </p:blipFill>
        <p:spPr>
          <a:xfrm>
            <a:off x="2141838" y="1999200"/>
            <a:ext cx="6260756" cy="3594293"/>
          </a:xfrm>
          <a:prstGeom prst="rect">
            <a:avLst/>
          </a:prstGeom>
        </p:spPr>
      </p:pic>
      <p:sp>
        <p:nvSpPr>
          <p:cNvPr id="13" name="Textfeld 12"/>
          <p:cNvSpPr txBox="1"/>
          <p:nvPr/>
        </p:nvSpPr>
        <p:spPr>
          <a:xfrm>
            <a:off x="2918301" y="5650757"/>
            <a:ext cx="5484293" cy="261610"/>
          </a:xfrm>
          <a:prstGeom prst="rect">
            <a:avLst/>
          </a:prstGeom>
          <a:noFill/>
        </p:spPr>
        <p:txBody>
          <a:bodyPr wrap="square" rtlCol="0">
            <a:spAutoFit/>
          </a:bodyPr>
          <a:lstStyle/>
          <a:p>
            <a:r>
              <a:rPr lang="de-DE" sz="1100" dirty="0"/>
              <a:t>Gewaltspirale nach Walker, L. E. (1994), erweitert durch Peichl, J. (2011)</a:t>
            </a:r>
          </a:p>
        </p:txBody>
      </p:sp>
      <p:sp>
        <p:nvSpPr>
          <p:cNvPr id="5" name="Textfeld 4"/>
          <p:cNvSpPr txBox="1"/>
          <p:nvPr/>
        </p:nvSpPr>
        <p:spPr>
          <a:xfrm>
            <a:off x="9228255" y="2084832"/>
            <a:ext cx="2425679" cy="160043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AT" sz="1400" b="1" dirty="0"/>
              <a:t>Spannungsaufbau</a:t>
            </a:r>
          </a:p>
          <a:p>
            <a:pPr marL="285750" indent="-285750">
              <a:buFont typeface="Wingdings" panose="05000000000000000000" pitchFamily="2" charset="2"/>
              <a:buChar char="v"/>
            </a:pPr>
            <a:r>
              <a:rPr lang="de-AT" sz="1400" dirty="0"/>
              <a:t>verbaler Missbrauch</a:t>
            </a:r>
          </a:p>
          <a:p>
            <a:pPr marL="285750" indent="-285750">
              <a:buFont typeface="Wingdings" panose="05000000000000000000" pitchFamily="2" charset="2"/>
              <a:buChar char="v"/>
            </a:pPr>
            <a:r>
              <a:rPr lang="de-AT" sz="1400" dirty="0"/>
              <a:t>Leichte Formen von körperlicher Gewalt</a:t>
            </a:r>
          </a:p>
          <a:p>
            <a:pPr marL="285750" indent="-285750">
              <a:buFont typeface="Wingdings" panose="05000000000000000000" pitchFamily="2" charset="2"/>
              <a:buChar char="v"/>
            </a:pPr>
            <a:r>
              <a:rPr lang="de-AT" sz="1400" dirty="0"/>
              <a:t>Opfer versucht häufig den/die </a:t>
            </a:r>
            <a:r>
              <a:rPr lang="de-AT" sz="1400" dirty="0" err="1"/>
              <a:t>Gefährder</a:t>
            </a:r>
            <a:r>
              <a:rPr lang="de-AT" sz="1400" dirty="0"/>
              <a:t>*In friedlich zu stimmen</a:t>
            </a:r>
            <a:endParaRPr lang="de-DE" sz="1400" dirty="0"/>
          </a:p>
        </p:txBody>
      </p:sp>
      <p:sp>
        <p:nvSpPr>
          <p:cNvPr id="6" name="Textfeld 5"/>
          <p:cNvSpPr txBox="1"/>
          <p:nvPr/>
        </p:nvSpPr>
        <p:spPr>
          <a:xfrm>
            <a:off x="9279573" y="4289186"/>
            <a:ext cx="2425679"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AT" sz="1400" b="1" dirty="0"/>
              <a:t>Misshandlung</a:t>
            </a:r>
          </a:p>
          <a:p>
            <a:pPr marL="285750" indent="-285750">
              <a:buFont typeface="Wingdings" panose="05000000000000000000" pitchFamily="2" charset="2"/>
              <a:buChar char="v"/>
            </a:pPr>
            <a:r>
              <a:rPr lang="de-AT" sz="1400" dirty="0"/>
              <a:t>Erwartete / reale Gefahr für Opfer maximal groß</a:t>
            </a:r>
          </a:p>
          <a:p>
            <a:pPr marL="285750" indent="-285750">
              <a:buFont typeface="Wingdings" panose="05000000000000000000" pitchFamily="2" charset="2"/>
              <a:buChar char="v"/>
            </a:pPr>
            <a:r>
              <a:rPr lang="de-AT" sz="1400" dirty="0"/>
              <a:t> Verhalten der Opfer sehr unterschiedlich (Flucht, Kampf, über sich ergehen lassen</a:t>
            </a:r>
          </a:p>
          <a:p>
            <a:pPr marL="285750" indent="-285750">
              <a:buFont typeface="Wingdings" panose="05000000000000000000" pitchFamily="2" charset="2"/>
              <a:buChar char="v"/>
            </a:pPr>
            <a:r>
              <a:rPr lang="de-AT" sz="1400" dirty="0"/>
              <a:t>Akute </a:t>
            </a:r>
            <a:r>
              <a:rPr lang="de-AT" sz="1400" dirty="0" err="1"/>
              <a:t>Traumasituation</a:t>
            </a:r>
            <a:r>
              <a:rPr lang="de-AT" sz="1400" dirty="0"/>
              <a:t>: Todesangst, Hilflosigkeit, Kontrollverlust</a:t>
            </a:r>
            <a:endParaRPr lang="de-DE" sz="1400" dirty="0"/>
          </a:p>
        </p:txBody>
      </p:sp>
      <p:sp>
        <p:nvSpPr>
          <p:cNvPr id="7" name="Textfeld 6"/>
          <p:cNvSpPr txBox="1"/>
          <p:nvPr/>
        </p:nvSpPr>
        <p:spPr>
          <a:xfrm>
            <a:off x="250040" y="2738835"/>
            <a:ext cx="1891798" cy="24622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AT" sz="1400" b="1" dirty="0"/>
              <a:t>„</a:t>
            </a:r>
            <a:r>
              <a:rPr lang="de-AT" sz="1400" b="1" dirty="0" err="1"/>
              <a:t>Honeymoon</a:t>
            </a:r>
            <a:r>
              <a:rPr lang="de-AT" sz="1400" b="1" dirty="0"/>
              <a:t>“ Phase</a:t>
            </a:r>
          </a:p>
          <a:p>
            <a:pPr marL="285750" indent="-285750">
              <a:buFont typeface="Wingdings" panose="05000000000000000000" pitchFamily="2" charset="2"/>
              <a:buChar char="v"/>
            </a:pPr>
            <a:r>
              <a:rPr lang="de-AT" sz="1400" dirty="0"/>
              <a:t>„liebevolles </a:t>
            </a:r>
            <a:r>
              <a:rPr lang="de-AT" sz="1400" dirty="0" err="1"/>
              <a:t>Zerknirschtsein</a:t>
            </a:r>
            <a:r>
              <a:rPr lang="de-AT" sz="1400" dirty="0"/>
              <a:t>“</a:t>
            </a:r>
          </a:p>
          <a:p>
            <a:pPr marL="285750" indent="-285750">
              <a:buFont typeface="Wingdings" panose="05000000000000000000" pitchFamily="2" charset="2"/>
              <a:buChar char="v"/>
            </a:pPr>
            <a:r>
              <a:rPr lang="de-AT" sz="1400" dirty="0"/>
              <a:t>Vergebung, Reue</a:t>
            </a:r>
          </a:p>
          <a:p>
            <a:pPr marL="285750" indent="-285750">
              <a:buFont typeface="Wingdings" panose="05000000000000000000" pitchFamily="2" charset="2"/>
              <a:buChar char="v"/>
            </a:pPr>
            <a:r>
              <a:rPr lang="de-AT" sz="1400" dirty="0" err="1"/>
              <a:t>externale</a:t>
            </a:r>
            <a:r>
              <a:rPr lang="de-AT" sz="1400" dirty="0"/>
              <a:t> Schuldzuschreibung</a:t>
            </a:r>
          </a:p>
          <a:p>
            <a:pPr marL="285750" indent="-285750">
              <a:buFont typeface="Wingdings" panose="05000000000000000000" pitchFamily="2" charset="2"/>
              <a:buChar char="v"/>
            </a:pPr>
            <a:r>
              <a:rPr lang="de-AT" sz="1400" dirty="0"/>
              <a:t>Opfer übernehmen Verantwortung, Bagatellisierung, komplette Verdrängung</a:t>
            </a:r>
          </a:p>
        </p:txBody>
      </p:sp>
    </p:spTree>
    <p:extLst>
      <p:ext uri="{BB962C8B-B14F-4D97-AF65-F5344CB8AC3E}">
        <p14:creationId xmlns:p14="http://schemas.microsoft.com/office/powerpoint/2010/main" val="273476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täter</a:t>
            </a:r>
            <a:r>
              <a:rPr lang="de-DE" dirty="0"/>
              <a:t>*</a:t>
            </a:r>
            <a:r>
              <a:rPr lang="de-DE" dirty="0" err="1"/>
              <a:t>innenstrategien</a:t>
            </a:r>
            <a:br>
              <a:rPr lang="de-DE" dirty="0"/>
            </a:br>
            <a:r>
              <a:rPr lang="de-DE" sz="3200" dirty="0"/>
              <a:t>sexueller missbrauch</a:t>
            </a:r>
            <a:endParaRPr lang="de-DE" dirty="0"/>
          </a:p>
        </p:txBody>
      </p:sp>
      <p:sp>
        <p:nvSpPr>
          <p:cNvPr id="3" name="Inhaltsplatzhalter 2"/>
          <p:cNvSpPr>
            <a:spLocks noGrp="1"/>
          </p:cNvSpPr>
          <p:nvPr>
            <p:ph idx="1"/>
          </p:nvPr>
        </p:nvSpPr>
        <p:spPr>
          <a:xfrm>
            <a:off x="8419380" y="2084832"/>
            <a:ext cx="2980944" cy="4488496"/>
          </a:xfrm>
        </p:spPr>
        <p:txBody>
          <a:bodyPr>
            <a:normAutofit fontScale="47500" lnSpcReduction="20000"/>
          </a:bodyPr>
          <a:lstStyle/>
          <a:p>
            <a:pPr>
              <a:lnSpc>
                <a:spcPct val="100000"/>
              </a:lnSpc>
              <a:spcBef>
                <a:spcPct val="0"/>
              </a:spcBef>
              <a:spcAft>
                <a:spcPts val="1200"/>
              </a:spcAft>
              <a:buFont typeface="Arial" panose="020B0604020202020204" pitchFamily="34" charset="0"/>
              <a:buChar char="•"/>
              <a:defRPr/>
            </a:pPr>
            <a:r>
              <a:rPr lang="de-AT" altLang="de-DE" sz="4400" dirty="0">
                <a:solidFill>
                  <a:prstClr val="black"/>
                </a:solidFill>
              </a:rPr>
              <a:t>Missbrauchende </a:t>
            </a:r>
            <a:r>
              <a:rPr lang="de-AT" altLang="de-DE" sz="4400" b="1" dirty="0">
                <a:solidFill>
                  <a:prstClr val="black"/>
                </a:solidFill>
              </a:rPr>
              <a:t>planen</a:t>
            </a:r>
            <a:r>
              <a:rPr lang="de-AT" altLang="de-DE" sz="4400" dirty="0">
                <a:solidFill>
                  <a:prstClr val="black"/>
                </a:solidFill>
              </a:rPr>
              <a:t> ihre Übergriffe und suchen </a:t>
            </a:r>
            <a:r>
              <a:rPr lang="de-AT" altLang="de-DE" sz="4400" b="1" dirty="0">
                <a:solidFill>
                  <a:prstClr val="black"/>
                </a:solidFill>
              </a:rPr>
              <a:t>gezielt</a:t>
            </a:r>
            <a:r>
              <a:rPr lang="de-AT" altLang="de-DE" sz="4400" dirty="0">
                <a:solidFill>
                  <a:prstClr val="black"/>
                </a:solidFill>
              </a:rPr>
              <a:t> nach Gelegenheiten und Opfern </a:t>
            </a:r>
          </a:p>
          <a:p>
            <a:pPr>
              <a:lnSpc>
                <a:spcPct val="100000"/>
              </a:lnSpc>
              <a:spcBef>
                <a:spcPct val="0"/>
              </a:spcBef>
              <a:spcAft>
                <a:spcPts val="1200"/>
              </a:spcAft>
              <a:buFont typeface="Arial" panose="020B0604020202020204" pitchFamily="34" charset="0"/>
              <a:buChar char="•"/>
              <a:defRPr/>
            </a:pPr>
            <a:r>
              <a:rPr lang="de-AT" altLang="de-DE" sz="4400" dirty="0">
                <a:solidFill>
                  <a:prstClr val="black"/>
                </a:solidFill>
              </a:rPr>
              <a:t>Vertrauensvolle </a:t>
            </a:r>
            <a:r>
              <a:rPr lang="de-AT" altLang="de-DE" sz="4400" b="1" dirty="0">
                <a:solidFill>
                  <a:prstClr val="black"/>
                </a:solidFill>
              </a:rPr>
              <a:t>Beziehung</a:t>
            </a:r>
            <a:r>
              <a:rPr lang="de-AT" altLang="de-DE" sz="4400" dirty="0">
                <a:solidFill>
                  <a:prstClr val="black"/>
                </a:solidFill>
              </a:rPr>
              <a:t> wird zunehmend sexualisiert</a:t>
            </a:r>
          </a:p>
          <a:p>
            <a:pPr>
              <a:lnSpc>
                <a:spcPct val="100000"/>
              </a:lnSpc>
              <a:spcBef>
                <a:spcPct val="0"/>
              </a:spcBef>
              <a:spcAft>
                <a:spcPts val="1200"/>
              </a:spcAft>
              <a:buFont typeface="Arial" panose="020B0604020202020204" pitchFamily="34" charset="0"/>
              <a:buChar char="•"/>
              <a:defRPr/>
            </a:pPr>
            <a:r>
              <a:rPr lang="de-AT" sz="4400" dirty="0">
                <a:ea typeface="Tahoma" panose="020B0604030504040204" pitchFamily="34" charset="0"/>
                <a:cs typeface="Tahoma" panose="020B0604030504040204" pitchFamily="34" charset="0"/>
              </a:rPr>
              <a:t>Der Täter ist darauf angewiesen, dass das Opfer auch ohne seinen Beisein nichts preisgibt</a:t>
            </a:r>
          </a:p>
          <a:p>
            <a:pPr marL="0" indent="0">
              <a:spcBef>
                <a:spcPts val="0"/>
              </a:spcBef>
              <a:spcAft>
                <a:spcPts val="1200"/>
              </a:spcAft>
              <a:buClr>
                <a:schemeClr val="bg1">
                  <a:lumMod val="50000"/>
                </a:schemeClr>
              </a:buClr>
              <a:buNone/>
              <a:defRPr/>
            </a:pPr>
            <a:r>
              <a:rPr lang="de-AT" sz="2400" dirty="0">
                <a:ea typeface="Tahoma" panose="020B0604030504040204" pitchFamily="34" charset="0"/>
                <a:cs typeface="Tahoma" panose="020B0604030504040204" pitchFamily="34" charset="0"/>
              </a:rPr>
              <a:t>	</a:t>
            </a:r>
          </a:p>
          <a:p>
            <a:pPr marL="0" indent="0">
              <a:buNone/>
              <a:tabLst>
                <a:tab pos="449263" algn="l"/>
              </a:tabLst>
              <a:defRPr/>
            </a:pPr>
            <a:r>
              <a:rPr lang="de-AT" sz="2400" dirty="0">
                <a:solidFill>
                  <a:srgbClr val="FF0000"/>
                </a:solidFill>
                <a:ea typeface="Tahoma" panose="020B0604030504040204" pitchFamily="34" charset="0"/>
                <a:cs typeface="Tahoma" panose="020B0604030504040204" pitchFamily="34" charset="0"/>
              </a:rPr>
              <a:t>	</a:t>
            </a:r>
            <a:endParaRPr lang="de-AT" altLang="de-DE" sz="2400" dirty="0">
              <a:solidFill>
                <a:prstClr val="black"/>
              </a:solidFill>
            </a:endParaRPr>
          </a:p>
          <a:p>
            <a:pPr>
              <a:buFont typeface="Wingdings" panose="05000000000000000000" pitchFamily="2" charset="2"/>
              <a:buChar char="v"/>
            </a:pPr>
            <a:endParaRPr lang="de-DE" dirty="0"/>
          </a:p>
        </p:txBody>
      </p:sp>
      <p:sp>
        <p:nvSpPr>
          <p:cNvPr id="4" name="Gestreifter Pfeil nach rechts 3"/>
          <p:cNvSpPr/>
          <p:nvPr/>
        </p:nvSpPr>
        <p:spPr>
          <a:xfrm>
            <a:off x="856735" y="5179481"/>
            <a:ext cx="720725" cy="469900"/>
          </a:xfrm>
          <a:prstGeom prst="stripedRightArrow">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chemeClr val="accent1"/>
              </a:solidFill>
            </a:endParaRPr>
          </a:p>
        </p:txBody>
      </p:sp>
      <p:pic>
        <p:nvPicPr>
          <p:cNvPr id="5" name="Picture 2" descr="eine junge frau mit fliegenden haaren ist mit einem seil gefesselt. - unterdrückung stock-grafiken, -clipart, -cartoons und -symb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343" y="2307748"/>
            <a:ext cx="3474557" cy="2605918"/>
          </a:xfrm>
          <a:prstGeom prst="rect">
            <a:avLst/>
          </a:prstGeom>
          <a:noFill/>
          <a:extLst>
            <a:ext uri="{909E8E84-426E-40DD-AFC4-6F175D3DCCD1}">
              <a14:hiddenFill xmlns:a14="http://schemas.microsoft.com/office/drawing/2010/main">
                <a:solidFill>
                  <a:srgbClr val="FFFFFF"/>
                </a:solidFill>
              </a14:hiddenFill>
            </a:ext>
          </a:extLst>
        </p:spPr>
      </p:pic>
      <p:sp>
        <p:nvSpPr>
          <p:cNvPr id="6" name="Flussdiagramm: Datenträger mit sequenziellem Zugriff 5"/>
          <p:cNvSpPr/>
          <p:nvPr/>
        </p:nvSpPr>
        <p:spPr>
          <a:xfrm>
            <a:off x="292919" y="2359966"/>
            <a:ext cx="3816424" cy="2005659"/>
          </a:xfrm>
          <a:prstGeom prst="flowChartMagneticTap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FF5050"/>
                </a:solidFill>
              </a:ln>
              <a:solidFill>
                <a:srgbClr val="FF5050"/>
              </a:solidFill>
            </a:endParaRPr>
          </a:p>
        </p:txBody>
      </p:sp>
      <p:sp>
        <p:nvSpPr>
          <p:cNvPr id="7" name="Textfeld 6"/>
          <p:cNvSpPr txBox="1"/>
          <p:nvPr/>
        </p:nvSpPr>
        <p:spPr>
          <a:xfrm>
            <a:off x="1794294" y="5188800"/>
            <a:ext cx="7246188" cy="400110"/>
          </a:xfrm>
          <a:prstGeom prst="rect">
            <a:avLst/>
          </a:prstGeom>
          <a:noFill/>
        </p:spPr>
        <p:txBody>
          <a:bodyPr wrap="square" rtlCol="0">
            <a:spAutoFit/>
          </a:bodyPr>
          <a:lstStyle/>
          <a:p>
            <a:pPr>
              <a:tabLst>
                <a:tab pos="449263" algn="l"/>
              </a:tabLst>
              <a:defRPr/>
            </a:pPr>
            <a:r>
              <a:rPr lang="de-AT" sz="2000" b="1" dirty="0">
                <a:solidFill>
                  <a:schemeClr val="accent2"/>
                </a:solidFill>
                <a:ea typeface="Tahoma" panose="020B0604030504040204" pitchFamily="34" charset="0"/>
                <a:cs typeface="Tahoma" panose="020B0604030504040204" pitchFamily="34" charset="0"/>
              </a:rPr>
              <a:t>Dafür braucht es starken Druck, um die Kontrolle zu behalten!</a:t>
            </a:r>
          </a:p>
        </p:txBody>
      </p:sp>
      <p:sp>
        <p:nvSpPr>
          <p:cNvPr id="8" name="Textfeld 7"/>
          <p:cNvSpPr txBox="1"/>
          <p:nvPr/>
        </p:nvSpPr>
        <p:spPr>
          <a:xfrm>
            <a:off x="749943" y="2795743"/>
            <a:ext cx="2894112" cy="1200329"/>
          </a:xfrm>
          <a:prstGeom prst="rect">
            <a:avLst/>
          </a:prstGeom>
          <a:noFill/>
        </p:spPr>
        <p:txBody>
          <a:bodyPr wrap="square" rtlCol="0">
            <a:spAutoFit/>
          </a:bodyPr>
          <a:lstStyle/>
          <a:p>
            <a:pPr algn="ctr"/>
            <a:r>
              <a:rPr lang="de-AT" sz="2400" dirty="0">
                <a:solidFill>
                  <a:srgbClr val="336699"/>
                </a:solidFill>
              </a:rPr>
              <a:t>Missbrauch „passiert“ nicht zufällig!</a:t>
            </a:r>
            <a:endParaRPr lang="de-DE" sz="2400" dirty="0">
              <a:solidFill>
                <a:srgbClr val="336699"/>
              </a:solidFill>
            </a:endParaRPr>
          </a:p>
        </p:txBody>
      </p:sp>
    </p:spTree>
    <p:extLst>
      <p:ext uri="{BB962C8B-B14F-4D97-AF65-F5344CB8AC3E}">
        <p14:creationId xmlns:p14="http://schemas.microsoft.com/office/powerpoint/2010/main" val="1733798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3761</Words>
  <Application>Microsoft Macintosh PowerPoint</Application>
  <PresentationFormat>Breitbild</PresentationFormat>
  <Paragraphs>496</Paragraphs>
  <Slides>66</Slides>
  <Notes>18</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66</vt:i4>
      </vt:variant>
    </vt:vector>
  </HeadingPairs>
  <TitlesOfParts>
    <vt:vector size="77" baseType="lpstr">
      <vt:lpstr>Arial</vt:lpstr>
      <vt:lpstr>Calibri</vt:lpstr>
      <vt:lpstr>Roboto</vt:lpstr>
      <vt:lpstr>Symbol</vt:lpstr>
      <vt:lpstr>Tahoma</vt:lpstr>
      <vt:lpstr>Times New Roman</vt:lpstr>
      <vt:lpstr>Tw Cen MT</vt:lpstr>
      <vt:lpstr>Tw Cen MT Condensed</vt:lpstr>
      <vt:lpstr>Wingdings</vt:lpstr>
      <vt:lpstr>Wingdings 3</vt:lpstr>
      <vt:lpstr>Integral</vt:lpstr>
      <vt:lpstr>Spezielle Anforderungen an die prozessbegleitung  im Kinder-und Jugendbereich </vt:lpstr>
      <vt:lpstr>AMBIVALENZEN</vt:lpstr>
      <vt:lpstr>Ambivalenz</vt:lpstr>
      <vt:lpstr>TAT- und Täterbezogene ambivalenz</vt:lpstr>
      <vt:lpstr>TATbezogene ambivalenz</vt:lpstr>
      <vt:lpstr>Loyalität</vt:lpstr>
      <vt:lpstr>Täter*innenprofile bei Kindesmisshandlung</vt:lpstr>
      <vt:lpstr>Gewaltspirale bei häuslicher gewalt</vt:lpstr>
      <vt:lpstr>täter*innenstrategien sexueller missbrauch</vt:lpstr>
      <vt:lpstr>PowerPoint-Präsentation</vt:lpstr>
      <vt:lpstr>Täter*innenstrategien  gegenüber (familiären) Bezugspersonen</vt:lpstr>
      <vt:lpstr>Ambivalenzen in bezug auf Anzeige/verfahren</vt:lpstr>
      <vt:lpstr>Gerechtigkeit</vt:lpstr>
      <vt:lpstr>Strafe</vt:lpstr>
      <vt:lpstr>ambivalenzen-beteiligte</vt:lpstr>
      <vt:lpstr>Bedeutung der Ambivalenz in der Ki-Ju-PB</vt:lpstr>
      <vt:lpstr>SACHVERSTÄNDIGE</vt:lpstr>
      <vt:lpstr>Sachverständige im Strafverfahren</vt:lpstr>
      <vt:lpstr>  ROLLEN  von SachverständigeN im Strafverfahren in bezug auf Kinder und Jugendliche  </vt:lpstr>
      <vt:lpstr>Berufsgruppen und Fragestellungen</vt:lpstr>
      <vt:lpstr>Rolle des/der Sachverständigen</vt:lpstr>
      <vt:lpstr>Rolle der PB in Bezug auf SV</vt:lpstr>
      <vt:lpstr>Besonderheiten forensischer Begutachtung (Eich, 2007)</vt:lpstr>
      <vt:lpstr>Grundsätze für Sachverständige</vt:lpstr>
      <vt:lpstr>Fragestellungen psychologischer GUTACHTEN</vt:lpstr>
      <vt:lpstr>Aussagefähigkeit und -tüchtigkeit</vt:lpstr>
      <vt:lpstr>Aussagefähigkeit bei jungen Kindern</vt:lpstr>
      <vt:lpstr>Entwicklung der Aussagetüchtigkeit Volbert &amp; Steller (2014)</vt:lpstr>
      <vt:lpstr>Aussagepsychologische Leitfrage </vt:lpstr>
      <vt:lpstr>Alternativhypothesen</vt:lpstr>
      <vt:lpstr>Undeutsch-Hypothese Udo Undeutsch, Max Steller, 1989</vt:lpstr>
      <vt:lpstr>Realkennzeichen einer Aussage –  Allgemeine Merkmale</vt:lpstr>
      <vt:lpstr>Realkennzeichen einer Aussage – Spezielle Inhalte</vt:lpstr>
      <vt:lpstr>Realkennzeichen einer Aussage –  Inhaltliche Besonderheiten</vt:lpstr>
      <vt:lpstr>Realkennzeichen einer Aussage – Motivationsbezogene Inhalte</vt:lpstr>
      <vt:lpstr>Realkennzeichen einer Aussage – Deliktspezifische Inhalte</vt:lpstr>
      <vt:lpstr>Glaubhaftigkeit</vt:lpstr>
      <vt:lpstr>Spezifische aspekte</vt:lpstr>
      <vt:lpstr>Spezifische aspekte</vt:lpstr>
      <vt:lpstr>Bezugssystem</vt:lpstr>
      <vt:lpstr>Entwicklungspsychologische Aspekte</vt:lpstr>
      <vt:lpstr>Aussagerelevante Kompetenzen von Kindern  (Niehaus, Volbert, Fegert, 2017)</vt:lpstr>
      <vt:lpstr>Welche Fragen kann ein Kind beantworten?</vt:lpstr>
      <vt:lpstr>Kognitive entwicklung</vt:lpstr>
      <vt:lpstr>gedächtnis</vt:lpstr>
      <vt:lpstr>Erinnern</vt:lpstr>
      <vt:lpstr>Erkennen</vt:lpstr>
      <vt:lpstr>BEHALTENSINTERVALL</vt:lpstr>
      <vt:lpstr>Emotionsentwicklung (Niehaus, Volbert, Fegert, 2017)</vt:lpstr>
      <vt:lpstr>Fantasie, Traum und Wirklichkeit I</vt:lpstr>
      <vt:lpstr>Fantasie, Traum und Wirklichkeit</vt:lpstr>
      <vt:lpstr>Lügen</vt:lpstr>
      <vt:lpstr>Zuverlässigkeit und Suggestibilität</vt:lpstr>
      <vt:lpstr>„NO-GOs“ in Bezug auf Suggestibilität I  (Niehaus, Volbert, Fegert, 2017)</vt:lpstr>
      <vt:lpstr>„NO-GOS“ in Bezug auf Suggestibilität II  (Niehaus, Volbert, Fegert, 2017)</vt:lpstr>
      <vt:lpstr>Empfänglichkeit für suggestive Effekte – Übernahme von Scheinerinnerungen  (Niehaus, Volbert, Fegert, 2017)</vt:lpstr>
      <vt:lpstr>Aussagebereitschaft</vt:lpstr>
      <vt:lpstr>Kindgerechte belehrungen? Auszüge aus einem KdV-Protokoll</vt:lpstr>
      <vt:lpstr>Kindgerechte Befragung? Auszüge aus einem Polizei-Protokoll</vt:lpstr>
      <vt:lpstr>Kindgerechte Befragung? Auszüge aus einem KdV-Protokoll</vt:lpstr>
      <vt:lpstr>Entwicklungsgerechte Befragung von Kindern</vt:lpstr>
      <vt:lpstr>Milli ist beim Gericht (Wohlatz, Rupp &amp; Conradi, 2019)</vt:lpstr>
      <vt:lpstr>Milli ist beim Gericht (Wohlatz, Rupp &amp; Conradi, 2019)</vt:lpstr>
      <vt:lpstr>Der Weg zum Gericht (Behrmann, Schneider &amp; Wolters)</vt:lpstr>
      <vt:lpstr>Maxi und die Sache mit dem Wachsen (Neudecker, 2019)</vt:lpstr>
      <vt:lpstr>Wegweiser durch die Prozessbegleitung (Fachstelle für Prozessbegleitung für Kinder und Jugendliche)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Johanna Zimmerl</dc:creator>
  <cp:lastModifiedBy>Barbara Neudecker</cp:lastModifiedBy>
  <cp:revision>411</cp:revision>
  <dcterms:created xsi:type="dcterms:W3CDTF">2020-03-28T08:32:25Z</dcterms:created>
  <dcterms:modified xsi:type="dcterms:W3CDTF">2025-06-23T05:51:04Z</dcterms:modified>
</cp:coreProperties>
</file>