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5" r:id="rId4"/>
    <p:sldId id="270" r:id="rId5"/>
    <p:sldId id="278" r:id="rId6"/>
    <p:sldId id="277" r:id="rId7"/>
    <p:sldId id="272" r:id="rId8"/>
    <p:sldId id="274" r:id="rId9"/>
    <p:sldId id="259" r:id="rId10"/>
    <p:sldId id="275" r:id="rId11"/>
    <p:sldId id="260" r:id="rId12"/>
    <p:sldId id="261" r:id="rId13"/>
    <p:sldId id="27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3B5"/>
    <a:srgbClr val="456583"/>
    <a:srgbClr val="689BA3"/>
    <a:srgbClr val="FFE196"/>
    <a:srgbClr val="FEC225"/>
    <a:srgbClr val="FFC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6"/>
    <p:restoredTop sz="74452" autoAdjust="0"/>
  </p:normalViewPr>
  <p:slideViewPr>
    <p:cSldViewPr snapToGrid="0">
      <p:cViewPr varScale="1">
        <p:scale>
          <a:sx n="88" d="100"/>
          <a:sy n="88" d="100"/>
        </p:scale>
        <p:origin x="1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71D52-1F30-4F5B-976B-E1E49F6643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9CE5D869-98E3-4455-94C1-49D39E9EA791}">
      <dgm:prSet phldrT="[Text]" custT="1"/>
      <dgm:spPr>
        <a:solidFill>
          <a:srgbClr val="FFC224"/>
        </a:solidFill>
      </dgm:spPr>
      <dgm:t>
        <a:bodyPr/>
        <a:lstStyle/>
        <a:p>
          <a:pPr>
            <a:buNone/>
          </a:pPr>
          <a:r>
            <a:rPr lang="de-AT" sz="2800" b="0" i="0" u="none" dirty="0">
              <a:latin typeface="Calibri Light" panose="020F0302020204030204" pitchFamily="34" charset="0"/>
              <a:cs typeface="Calibri Light" panose="020F0302020204030204" pitchFamily="34" charset="0"/>
            </a:rPr>
            <a:t>Protokoll –  Ausdrücke der Kinder zu verwenden </a:t>
          </a:r>
          <a:r>
            <a:rPr lang="de-AT" sz="2400" b="0" i="0" dirty="0">
              <a:latin typeface="Calibri Light" panose="020F0302020204030204" pitchFamily="34" charset="0"/>
              <a:cs typeface="Calibri Light" panose="020F0302020204030204" pitchFamily="34" charset="0"/>
            </a:rPr>
            <a:t>ist hilfreich für</a:t>
          </a:r>
        </a:p>
        <a:p>
          <a:pPr>
            <a:buNone/>
          </a:pPr>
          <a:r>
            <a:rPr lang="de-AT" sz="2400" b="0" i="0" dirty="0">
              <a:latin typeface="Calibri Light" panose="020F0302020204030204" pitchFamily="34" charset="0"/>
              <a:cs typeface="Calibri Light" panose="020F0302020204030204" pitchFamily="34" charset="0"/>
            </a:rPr>
            <a:t>das Kind selbst, um sich zu identifizieren</a:t>
          </a:r>
        </a:p>
        <a:p>
          <a:pPr>
            <a:buNone/>
          </a:pPr>
          <a:r>
            <a:rPr lang="de-AT" sz="2400" b="0" i="0" dirty="0">
              <a:latin typeface="Calibri Light" panose="020F0302020204030204" pitchFamily="34" charset="0"/>
              <a:cs typeface="Calibri Light" panose="020F0302020204030204" pitchFamily="34" charset="0"/>
            </a:rPr>
            <a:t>Strafverfolgungsbehörde (um sich ein Bild über das Kind machen zu können)</a:t>
          </a:r>
        </a:p>
        <a:p>
          <a:pPr>
            <a:buNone/>
          </a:pPr>
          <a:r>
            <a:rPr lang="de-AT" sz="2400" b="0" i="0" dirty="0">
              <a:latin typeface="Calibri Light" panose="020F0302020204030204" pitchFamily="34" charset="0"/>
              <a:cs typeface="Calibri Light" panose="020F0302020204030204" pitchFamily="34" charset="0"/>
            </a:rPr>
            <a:t>Auch bei Einstellung oder Entschlagung können andere Helfer (z.B. KJH) mit Aussagen in der Familie weiterarbeiten</a:t>
          </a:r>
        </a:p>
        <a:p>
          <a:endParaRPr lang="de-AT" sz="1100" b="0" i="0" dirty="0">
            <a:latin typeface="Calibri Light" panose="020F0302020204030204" pitchFamily="34" charset="0"/>
            <a:cs typeface="Calibri Light" panose="020F0302020204030204" pitchFamily="34" charset="0"/>
          </a:endParaRPr>
        </a:p>
      </dgm:t>
    </dgm:pt>
    <dgm:pt modelId="{F774D3A3-7EF4-47CE-B7F3-AB32AB7123B5}" type="parTrans" cxnId="{00DBF5C0-FEF9-4300-BAAC-771960A3FD85}">
      <dgm:prSet/>
      <dgm:spPr/>
      <dgm:t>
        <a:bodyPr/>
        <a:lstStyle/>
        <a:p>
          <a:endParaRPr lang="de-AT"/>
        </a:p>
      </dgm:t>
    </dgm:pt>
    <dgm:pt modelId="{D537450F-D81B-44BC-A2E4-9FA754B47608}" type="sibTrans" cxnId="{00DBF5C0-FEF9-4300-BAAC-771960A3FD85}">
      <dgm:prSet/>
      <dgm:spPr/>
      <dgm:t>
        <a:bodyPr/>
        <a:lstStyle/>
        <a:p>
          <a:endParaRPr lang="de-AT"/>
        </a:p>
      </dgm:t>
    </dgm:pt>
    <dgm:pt modelId="{F64655EB-21CD-4D30-9577-BCC8D71ED367}">
      <dgm:prSet phldrT="[Text]" phldr="1"/>
      <dgm:spPr/>
      <dgm:t>
        <a:bodyPr/>
        <a:lstStyle/>
        <a:p>
          <a:endParaRPr lang="de-AT" dirty="0"/>
        </a:p>
      </dgm:t>
    </dgm:pt>
    <dgm:pt modelId="{2EB384AD-35EA-4856-852C-B64384D7D84B}" type="parTrans" cxnId="{8D278618-58A1-4D69-866C-C3C8A86BDE7B}">
      <dgm:prSet/>
      <dgm:spPr/>
      <dgm:t>
        <a:bodyPr/>
        <a:lstStyle/>
        <a:p>
          <a:endParaRPr lang="de-AT"/>
        </a:p>
      </dgm:t>
    </dgm:pt>
    <dgm:pt modelId="{29E26A53-AEFB-4BDE-8568-D3ED7312F0A9}" type="sibTrans" cxnId="{8D278618-58A1-4D69-866C-C3C8A86BDE7B}">
      <dgm:prSet/>
      <dgm:spPr/>
      <dgm:t>
        <a:bodyPr/>
        <a:lstStyle/>
        <a:p>
          <a:endParaRPr lang="de-AT"/>
        </a:p>
      </dgm:t>
    </dgm:pt>
    <dgm:pt modelId="{61AA0E08-AA2A-48B5-B9BD-7F918A02DE34}">
      <dgm:prSet phldrT="[Text]" custT="1"/>
      <dgm:spPr>
        <a:solidFill>
          <a:srgbClr val="FFC224"/>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AT" sz="2800" b="0" i="0" u="none" dirty="0">
              <a:latin typeface="Calibri Light" panose="020F0302020204030204" pitchFamily="34" charset="0"/>
              <a:cs typeface="Calibri Light" panose="020F0302020204030204" pitchFamily="34" charset="0"/>
            </a:rPr>
            <a:t>Ort der Befragung</a:t>
          </a:r>
        </a:p>
      </dgm:t>
    </dgm:pt>
    <dgm:pt modelId="{249EFE50-E816-4702-BB6C-262C46F4AEBC}" type="parTrans" cxnId="{7FAD0074-2580-4F8F-B49B-BF7367B88B2E}">
      <dgm:prSet/>
      <dgm:spPr/>
      <dgm:t>
        <a:bodyPr/>
        <a:lstStyle/>
        <a:p>
          <a:endParaRPr lang="de-AT"/>
        </a:p>
      </dgm:t>
    </dgm:pt>
    <dgm:pt modelId="{D484912B-C63A-4553-9A8B-4B1B6D80ABF6}" type="sibTrans" cxnId="{7FAD0074-2580-4F8F-B49B-BF7367B88B2E}">
      <dgm:prSet/>
      <dgm:spPr/>
      <dgm:t>
        <a:bodyPr/>
        <a:lstStyle/>
        <a:p>
          <a:endParaRPr lang="de-AT"/>
        </a:p>
      </dgm:t>
    </dgm:pt>
    <dgm:pt modelId="{4494837A-3F21-4135-8E39-7D45553E45A8}">
      <dgm:prSet phldrT="[Text]" phldr="1"/>
      <dgm:spPr/>
      <dgm:t>
        <a:bodyPr/>
        <a:lstStyle/>
        <a:p>
          <a:endParaRPr lang="de-AT"/>
        </a:p>
      </dgm:t>
    </dgm:pt>
    <dgm:pt modelId="{E191558E-D060-4B8A-AAFF-5A6F141B49BD}" type="parTrans" cxnId="{81B7280C-2B38-4217-B5B9-DF43B7C9BD85}">
      <dgm:prSet/>
      <dgm:spPr/>
      <dgm:t>
        <a:bodyPr/>
        <a:lstStyle/>
        <a:p>
          <a:endParaRPr lang="de-AT"/>
        </a:p>
      </dgm:t>
    </dgm:pt>
    <dgm:pt modelId="{CCDDAD5F-202B-4253-919D-7C8993312660}" type="sibTrans" cxnId="{81B7280C-2B38-4217-B5B9-DF43B7C9BD85}">
      <dgm:prSet/>
      <dgm:spPr/>
      <dgm:t>
        <a:bodyPr/>
        <a:lstStyle/>
        <a:p>
          <a:endParaRPr lang="de-AT"/>
        </a:p>
      </dgm:t>
    </dgm:pt>
    <dgm:pt modelId="{0FCEA018-4DFA-4B53-9E17-BAB32D099DF9}">
      <dgm:prSet custT="1"/>
      <dgm:spPr>
        <a:solidFill>
          <a:srgbClr val="FFC224"/>
        </a:solidFill>
      </dgm:spPr>
      <dgm:t>
        <a:bodyPr/>
        <a:lstStyle/>
        <a:p>
          <a:r>
            <a:rPr lang="de-AT" sz="2800" b="0" i="0" u="none">
              <a:latin typeface="Calibri Light" panose="020F0302020204030204" pitchFamily="34" charset="0"/>
              <a:cs typeface="Calibri Light" panose="020F0302020204030204" pitchFamily="34" charset="0"/>
            </a:rPr>
            <a:t>Entschlagungsrecht </a:t>
          </a:r>
          <a:r>
            <a:rPr lang="de-AT" sz="2800" b="0" i="0" u="none" dirty="0">
              <a:latin typeface="Calibri Light" panose="020F0302020204030204" pitchFamily="34" charset="0"/>
              <a:cs typeface="Calibri Light" panose="020F0302020204030204" pitchFamily="34" charset="0"/>
            </a:rPr>
            <a:t>erklären</a:t>
          </a:r>
        </a:p>
      </dgm:t>
    </dgm:pt>
    <dgm:pt modelId="{9343A773-56D0-4152-B7BB-A2D752584A16}" type="parTrans" cxnId="{D7200307-C559-4BE2-A13D-DB6F86B5A561}">
      <dgm:prSet/>
      <dgm:spPr/>
      <dgm:t>
        <a:bodyPr/>
        <a:lstStyle/>
        <a:p>
          <a:endParaRPr lang="de-AT"/>
        </a:p>
      </dgm:t>
    </dgm:pt>
    <dgm:pt modelId="{4B5EBBAB-06E1-4AFD-8745-10155132F35A}" type="sibTrans" cxnId="{D7200307-C559-4BE2-A13D-DB6F86B5A561}">
      <dgm:prSet/>
      <dgm:spPr/>
      <dgm:t>
        <a:bodyPr/>
        <a:lstStyle/>
        <a:p>
          <a:endParaRPr lang="de-AT"/>
        </a:p>
      </dgm:t>
    </dgm:pt>
    <dgm:pt modelId="{5FAE737C-9BBA-4E50-B048-ECB218C81997}" type="pres">
      <dgm:prSet presAssocID="{F3F71D52-1F30-4F5B-976B-E1E49F6643E4}" presName="linear" presStyleCnt="0">
        <dgm:presLayoutVars>
          <dgm:animLvl val="lvl"/>
          <dgm:resizeHandles val="exact"/>
        </dgm:presLayoutVars>
      </dgm:prSet>
      <dgm:spPr/>
    </dgm:pt>
    <dgm:pt modelId="{323FE900-737C-411E-B2C6-ED5E15985667}" type="pres">
      <dgm:prSet presAssocID="{9CE5D869-98E3-4455-94C1-49D39E9EA791}" presName="parentText" presStyleLbl="node1" presStyleIdx="0" presStyleCnt="3" custScaleY="356741">
        <dgm:presLayoutVars>
          <dgm:chMax val="0"/>
          <dgm:bulletEnabled val="1"/>
        </dgm:presLayoutVars>
      </dgm:prSet>
      <dgm:spPr/>
    </dgm:pt>
    <dgm:pt modelId="{D5D29F21-281B-40C6-9EEA-0310347EDF21}" type="pres">
      <dgm:prSet presAssocID="{9CE5D869-98E3-4455-94C1-49D39E9EA791}" presName="childText" presStyleLbl="revTx" presStyleIdx="0" presStyleCnt="2">
        <dgm:presLayoutVars>
          <dgm:bulletEnabled val="1"/>
        </dgm:presLayoutVars>
      </dgm:prSet>
      <dgm:spPr/>
    </dgm:pt>
    <dgm:pt modelId="{494C5B55-948F-4E5E-93DE-1F389AF73FC2}" type="pres">
      <dgm:prSet presAssocID="{61AA0E08-AA2A-48B5-B9BD-7F918A02DE34}" presName="parentText" presStyleLbl="node1" presStyleIdx="1" presStyleCnt="3">
        <dgm:presLayoutVars>
          <dgm:chMax val="0"/>
          <dgm:bulletEnabled val="1"/>
        </dgm:presLayoutVars>
      </dgm:prSet>
      <dgm:spPr/>
    </dgm:pt>
    <dgm:pt modelId="{B54F9F91-ACFC-4966-A745-031ADB0A2449}" type="pres">
      <dgm:prSet presAssocID="{61AA0E08-AA2A-48B5-B9BD-7F918A02DE34}" presName="childText" presStyleLbl="revTx" presStyleIdx="1" presStyleCnt="2">
        <dgm:presLayoutVars>
          <dgm:bulletEnabled val="1"/>
        </dgm:presLayoutVars>
      </dgm:prSet>
      <dgm:spPr/>
    </dgm:pt>
    <dgm:pt modelId="{07FF412A-A6ED-4A16-92E3-096A2238DF1D}" type="pres">
      <dgm:prSet presAssocID="{0FCEA018-4DFA-4B53-9E17-BAB32D099DF9}" presName="parentText" presStyleLbl="node1" presStyleIdx="2" presStyleCnt="3">
        <dgm:presLayoutVars>
          <dgm:chMax val="0"/>
          <dgm:bulletEnabled val="1"/>
        </dgm:presLayoutVars>
      </dgm:prSet>
      <dgm:spPr/>
    </dgm:pt>
  </dgm:ptLst>
  <dgm:cxnLst>
    <dgm:cxn modelId="{D7200307-C559-4BE2-A13D-DB6F86B5A561}" srcId="{F3F71D52-1F30-4F5B-976B-E1E49F6643E4}" destId="{0FCEA018-4DFA-4B53-9E17-BAB32D099DF9}" srcOrd="2" destOrd="0" parTransId="{9343A773-56D0-4152-B7BB-A2D752584A16}" sibTransId="{4B5EBBAB-06E1-4AFD-8745-10155132F35A}"/>
    <dgm:cxn modelId="{81B7280C-2B38-4217-B5B9-DF43B7C9BD85}" srcId="{61AA0E08-AA2A-48B5-B9BD-7F918A02DE34}" destId="{4494837A-3F21-4135-8E39-7D45553E45A8}" srcOrd="0" destOrd="0" parTransId="{E191558E-D060-4B8A-AAFF-5A6F141B49BD}" sibTransId="{CCDDAD5F-202B-4253-919D-7C8993312660}"/>
    <dgm:cxn modelId="{8D278618-58A1-4D69-866C-C3C8A86BDE7B}" srcId="{9CE5D869-98E3-4455-94C1-49D39E9EA791}" destId="{F64655EB-21CD-4D30-9577-BCC8D71ED367}" srcOrd="0" destOrd="0" parTransId="{2EB384AD-35EA-4856-852C-B64384D7D84B}" sibTransId="{29E26A53-AEFB-4BDE-8568-D3ED7312F0A9}"/>
    <dgm:cxn modelId="{2E571A25-594D-4FBB-8A5C-2C8837041479}" type="presOf" srcId="{4494837A-3F21-4135-8E39-7D45553E45A8}" destId="{B54F9F91-ACFC-4966-A745-031ADB0A2449}" srcOrd="0" destOrd="0" presId="urn:microsoft.com/office/officeart/2005/8/layout/vList2"/>
    <dgm:cxn modelId="{C1C0F43D-12B8-4B1C-9C30-7047325307BF}" type="presOf" srcId="{F64655EB-21CD-4D30-9577-BCC8D71ED367}" destId="{D5D29F21-281B-40C6-9EEA-0310347EDF21}" srcOrd="0" destOrd="0" presId="urn:microsoft.com/office/officeart/2005/8/layout/vList2"/>
    <dgm:cxn modelId="{7EB73C63-D329-4F47-BB46-5AEF37D576B8}" type="presOf" srcId="{9CE5D869-98E3-4455-94C1-49D39E9EA791}" destId="{323FE900-737C-411E-B2C6-ED5E15985667}" srcOrd="0" destOrd="0" presId="urn:microsoft.com/office/officeart/2005/8/layout/vList2"/>
    <dgm:cxn modelId="{7FAD0074-2580-4F8F-B49B-BF7367B88B2E}" srcId="{F3F71D52-1F30-4F5B-976B-E1E49F6643E4}" destId="{61AA0E08-AA2A-48B5-B9BD-7F918A02DE34}" srcOrd="1" destOrd="0" parTransId="{249EFE50-E816-4702-BB6C-262C46F4AEBC}" sibTransId="{D484912B-C63A-4553-9A8B-4B1B6D80ABF6}"/>
    <dgm:cxn modelId="{FB9B9682-5213-4615-88FC-D4E7320DD2B5}" type="presOf" srcId="{F3F71D52-1F30-4F5B-976B-E1E49F6643E4}" destId="{5FAE737C-9BBA-4E50-B048-ECB218C81997}" srcOrd="0" destOrd="0" presId="urn:microsoft.com/office/officeart/2005/8/layout/vList2"/>
    <dgm:cxn modelId="{9449A88B-D931-4FA6-B955-311CEF3ADF4D}" type="presOf" srcId="{0FCEA018-4DFA-4B53-9E17-BAB32D099DF9}" destId="{07FF412A-A6ED-4A16-92E3-096A2238DF1D}" srcOrd="0" destOrd="0" presId="urn:microsoft.com/office/officeart/2005/8/layout/vList2"/>
    <dgm:cxn modelId="{47722BBE-F3EF-41C7-99E8-39E4E6A1A46C}" type="presOf" srcId="{61AA0E08-AA2A-48B5-B9BD-7F918A02DE34}" destId="{494C5B55-948F-4E5E-93DE-1F389AF73FC2}" srcOrd="0" destOrd="0" presId="urn:microsoft.com/office/officeart/2005/8/layout/vList2"/>
    <dgm:cxn modelId="{00DBF5C0-FEF9-4300-BAAC-771960A3FD85}" srcId="{F3F71D52-1F30-4F5B-976B-E1E49F6643E4}" destId="{9CE5D869-98E3-4455-94C1-49D39E9EA791}" srcOrd="0" destOrd="0" parTransId="{F774D3A3-7EF4-47CE-B7F3-AB32AB7123B5}" sibTransId="{D537450F-D81B-44BC-A2E4-9FA754B47608}"/>
    <dgm:cxn modelId="{2BB437F7-BBF5-4187-93A9-22AA24C9A3F8}" type="presParOf" srcId="{5FAE737C-9BBA-4E50-B048-ECB218C81997}" destId="{323FE900-737C-411E-B2C6-ED5E15985667}" srcOrd="0" destOrd="0" presId="urn:microsoft.com/office/officeart/2005/8/layout/vList2"/>
    <dgm:cxn modelId="{9FFF7078-3111-43BB-A9FB-88367A4D5A4F}" type="presParOf" srcId="{5FAE737C-9BBA-4E50-B048-ECB218C81997}" destId="{D5D29F21-281B-40C6-9EEA-0310347EDF21}" srcOrd="1" destOrd="0" presId="urn:microsoft.com/office/officeart/2005/8/layout/vList2"/>
    <dgm:cxn modelId="{CF8E42A6-CBB0-4229-9DE6-E4EE09459E38}" type="presParOf" srcId="{5FAE737C-9BBA-4E50-B048-ECB218C81997}" destId="{494C5B55-948F-4E5E-93DE-1F389AF73FC2}" srcOrd="2" destOrd="0" presId="urn:microsoft.com/office/officeart/2005/8/layout/vList2"/>
    <dgm:cxn modelId="{0CD2BFE1-63FD-4959-9732-9AF4CC039973}" type="presParOf" srcId="{5FAE737C-9BBA-4E50-B048-ECB218C81997}" destId="{B54F9F91-ACFC-4966-A745-031ADB0A2449}" srcOrd="3" destOrd="0" presId="urn:microsoft.com/office/officeart/2005/8/layout/vList2"/>
    <dgm:cxn modelId="{733400AD-F20A-47FF-A177-209BCD1E7CB1}" type="presParOf" srcId="{5FAE737C-9BBA-4E50-B048-ECB218C81997}" destId="{07FF412A-A6ED-4A16-92E3-096A2238DF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FE900-737C-411E-B2C6-ED5E15985667}">
      <dsp:nvSpPr>
        <dsp:cNvPr id="0" name=""/>
        <dsp:cNvSpPr/>
      </dsp:nvSpPr>
      <dsp:spPr>
        <a:xfrm>
          <a:off x="0" y="58058"/>
          <a:ext cx="10515600" cy="2668667"/>
        </a:xfrm>
        <a:prstGeom prst="roundRect">
          <a:avLst/>
        </a:prstGeom>
        <a:solidFill>
          <a:srgbClr val="FFC22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AT" sz="2800" b="0" i="0" u="none" kern="1200" dirty="0">
              <a:latin typeface="Calibri Light" panose="020F0302020204030204" pitchFamily="34" charset="0"/>
              <a:cs typeface="Calibri Light" panose="020F0302020204030204" pitchFamily="34" charset="0"/>
            </a:rPr>
            <a:t>Protokoll –  Ausdrücke der Kinder zu verwenden </a:t>
          </a:r>
          <a:r>
            <a:rPr lang="de-AT" sz="2400" b="0" i="0" kern="1200" dirty="0">
              <a:latin typeface="Calibri Light" panose="020F0302020204030204" pitchFamily="34" charset="0"/>
              <a:cs typeface="Calibri Light" panose="020F0302020204030204" pitchFamily="34" charset="0"/>
            </a:rPr>
            <a:t>ist hilfreich für</a:t>
          </a:r>
        </a:p>
        <a:p>
          <a:pPr marL="0" lvl="0" indent="0" algn="l" defTabSz="1244600">
            <a:lnSpc>
              <a:spcPct val="90000"/>
            </a:lnSpc>
            <a:spcBef>
              <a:spcPct val="0"/>
            </a:spcBef>
            <a:spcAft>
              <a:spcPct val="35000"/>
            </a:spcAft>
            <a:buNone/>
          </a:pPr>
          <a:r>
            <a:rPr lang="de-AT" sz="2400" b="0" i="0" kern="1200" dirty="0">
              <a:latin typeface="Calibri Light" panose="020F0302020204030204" pitchFamily="34" charset="0"/>
              <a:cs typeface="Calibri Light" panose="020F0302020204030204" pitchFamily="34" charset="0"/>
            </a:rPr>
            <a:t>das Kind selbst, um sich zu identifizieren</a:t>
          </a:r>
        </a:p>
        <a:p>
          <a:pPr marL="0" lvl="0" indent="0" algn="l" defTabSz="1244600">
            <a:lnSpc>
              <a:spcPct val="90000"/>
            </a:lnSpc>
            <a:spcBef>
              <a:spcPct val="0"/>
            </a:spcBef>
            <a:spcAft>
              <a:spcPct val="35000"/>
            </a:spcAft>
            <a:buNone/>
          </a:pPr>
          <a:r>
            <a:rPr lang="de-AT" sz="2400" b="0" i="0" kern="1200" dirty="0">
              <a:latin typeface="Calibri Light" panose="020F0302020204030204" pitchFamily="34" charset="0"/>
              <a:cs typeface="Calibri Light" panose="020F0302020204030204" pitchFamily="34" charset="0"/>
            </a:rPr>
            <a:t>Strafverfolgungsbehörde (um sich ein Bild über das Kind machen zu können)</a:t>
          </a:r>
        </a:p>
        <a:p>
          <a:pPr marL="0" lvl="0" indent="0" algn="l" defTabSz="1244600">
            <a:lnSpc>
              <a:spcPct val="90000"/>
            </a:lnSpc>
            <a:spcBef>
              <a:spcPct val="0"/>
            </a:spcBef>
            <a:spcAft>
              <a:spcPct val="35000"/>
            </a:spcAft>
            <a:buNone/>
          </a:pPr>
          <a:r>
            <a:rPr lang="de-AT" sz="2400" b="0" i="0" kern="1200" dirty="0">
              <a:latin typeface="Calibri Light" panose="020F0302020204030204" pitchFamily="34" charset="0"/>
              <a:cs typeface="Calibri Light" panose="020F0302020204030204" pitchFamily="34" charset="0"/>
            </a:rPr>
            <a:t>Auch bei Einstellung oder Entschlagung können andere Helfer (z.B. KJH) mit Aussagen in der Familie weiterarbeiten</a:t>
          </a:r>
        </a:p>
        <a:p>
          <a:pPr marL="0" lvl="0" indent="0" algn="l" defTabSz="1244600">
            <a:lnSpc>
              <a:spcPct val="90000"/>
            </a:lnSpc>
            <a:spcBef>
              <a:spcPct val="0"/>
            </a:spcBef>
            <a:spcAft>
              <a:spcPct val="35000"/>
            </a:spcAft>
            <a:buNone/>
          </a:pPr>
          <a:endParaRPr lang="de-AT" sz="1100" b="0" i="0" kern="1200" dirty="0">
            <a:latin typeface="Calibri Light" panose="020F0302020204030204" pitchFamily="34" charset="0"/>
            <a:cs typeface="Calibri Light" panose="020F0302020204030204" pitchFamily="34" charset="0"/>
          </a:endParaRPr>
        </a:p>
      </dsp:txBody>
      <dsp:txXfrm>
        <a:off x="130274" y="188332"/>
        <a:ext cx="10255052" cy="2408119"/>
      </dsp:txXfrm>
    </dsp:sp>
    <dsp:sp modelId="{D5D29F21-281B-40C6-9EEA-0310347EDF21}">
      <dsp:nvSpPr>
        <dsp:cNvPr id="0" name=""/>
        <dsp:cNvSpPr/>
      </dsp:nvSpPr>
      <dsp:spPr>
        <a:xfrm>
          <a:off x="0" y="2726726"/>
          <a:ext cx="10515600"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de-AT" sz="400" kern="1200" dirty="0"/>
        </a:p>
      </dsp:txBody>
      <dsp:txXfrm>
        <a:off x="0" y="2726726"/>
        <a:ext cx="10515600" cy="82719"/>
      </dsp:txXfrm>
    </dsp:sp>
    <dsp:sp modelId="{494C5B55-948F-4E5E-93DE-1F389AF73FC2}">
      <dsp:nvSpPr>
        <dsp:cNvPr id="0" name=""/>
        <dsp:cNvSpPr/>
      </dsp:nvSpPr>
      <dsp:spPr>
        <a:xfrm>
          <a:off x="0" y="2809445"/>
          <a:ext cx="10515600" cy="748068"/>
        </a:xfrm>
        <a:prstGeom prst="roundRect">
          <a:avLst/>
        </a:prstGeom>
        <a:solidFill>
          <a:srgbClr val="FFC22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AT" sz="2800" b="0" i="0" u="none" kern="1200" dirty="0">
              <a:latin typeface="Calibri Light" panose="020F0302020204030204" pitchFamily="34" charset="0"/>
              <a:cs typeface="Calibri Light" panose="020F0302020204030204" pitchFamily="34" charset="0"/>
            </a:rPr>
            <a:t>Ort der Befragung</a:t>
          </a:r>
        </a:p>
      </dsp:txBody>
      <dsp:txXfrm>
        <a:off x="36518" y="2845963"/>
        <a:ext cx="10442564" cy="675032"/>
      </dsp:txXfrm>
    </dsp:sp>
    <dsp:sp modelId="{B54F9F91-ACFC-4966-A745-031ADB0A2449}">
      <dsp:nvSpPr>
        <dsp:cNvPr id="0" name=""/>
        <dsp:cNvSpPr/>
      </dsp:nvSpPr>
      <dsp:spPr>
        <a:xfrm>
          <a:off x="0" y="3557514"/>
          <a:ext cx="10515600"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de-AT" sz="400" kern="1200"/>
        </a:p>
      </dsp:txBody>
      <dsp:txXfrm>
        <a:off x="0" y="3557514"/>
        <a:ext cx="10515600" cy="82719"/>
      </dsp:txXfrm>
    </dsp:sp>
    <dsp:sp modelId="{07FF412A-A6ED-4A16-92E3-096A2238DF1D}">
      <dsp:nvSpPr>
        <dsp:cNvPr id="0" name=""/>
        <dsp:cNvSpPr/>
      </dsp:nvSpPr>
      <dsp:spPr>
        <a:xfrm>
          <a:off x="0" y="3640233"/>
          <a:ext cx="10515600" cy="748068"/>
        </a:xfrm>
        <a:prstGeom prst="roundRect">
          <a:avLst/>
        </a:prstGeom>
        <a:solidFill>
          <a:srgbClr val="FFC22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AT" sz="2800" b="0" i="0" u="none" kern="1200">
              <a:latin typeface="Calibri Light" panose="020F0302020204030204" pitchFamily="34" charset="0"/>
              <a:cs typeface="Calibri Light" panose="020F0302020204030204" pitchFamily="34" charset="0"/>
            </a:rPr>
            <a:t>Entschlagungsrecht </a:t>
          </a:r>
          <a:r>
            <a:rPr lang="de-AT" sz="2800" b="0" i="0" u="none" kern="1200" dirty="0">
              <a:latin typeface="Calibri Light" panose="020F0302020204030204" pitchFamily="34" charset="0"/>
              <a:cs typeface="Calibri Light" panose="020F0302020204030204" pitchFamily="34" charset="0"/>
            </a:rPr>
            <a:t>erklären</a:t>
          </a:r>
        </a:p>
      </dsp:txBody>
      <dsp:txXfrm>
        <a:off x="36518" y="3676751"/>
        <a:ext cx="10442564" cy="6750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76E34-49BE-479A-AE5B-DCDC14B28B77}" type="datetimeFigureOut">
              <a:rPr lang="de-AT" smtClean="0"/>
              <a:t>13.06.25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EA1E2-1788-4D28-8B96-74D8B0A3BEEC}" type="slidenum">
              <a:rPr lang="de-AT" smtClean="0"/>
              <a:t>‹Nr.›</a:t>
            </a:fld>
            <a:endParaRPr lang="de-AT"/>
          </a:p>
        </p:txBody>
      </p:sp>
    </p:spTree>
    <p:extLst>
      <p:ext uri="{BB962C8B-B14F-4D97-AF65-F5344CB8AC3E}">
        <p14:creationId xmlns:p14="http://schemas.microsoft.com/office/powerpoint/2010/main" val="9068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Ich möchte gleich zu Beginn dazu sagen, dass eine meiner Hauptmotivationen als ich gefragt wurde ob ich über meine Erfahrungen als PB erzählen kann war, dass ich viele Kinder begleitet habe, die die Polizeibefragung positiv erlebt haben. Und das positive Erleben trägt ganz sicher zu einer guten Aussage bei. Viele Kinder wünschen sich ja, wenn sie schon aussagen müssen, dass es Sinn macht.</a:t>
            </a:r>
          </a:p>
          <a:p>
            <a:endParaRPr lang="de-AT" dirty="0"/>
          </a:p>
          <a:p>
            <a:r>
              <a:rPr lang="de-AT" dirty="0"/>
              <a:t>Sehr viele Kinder die Unrechtes erlebt haben, haben selbst den Wunsch später mal </a:t>
            </a:r>
            <a:r>
              <a:rPr lang="de-AT" dirty="0" err="1"/>
              <a:t>PolizistIn</a:t>
            </a:r>
            <a:r>
              <a:rPr lang="de-AT" dirty="0"/>
              <a:t> zu werden. </a:t>
            </a:r>
          </a:p>
          <a:p>
            <a:endParaRPr lang="de-AT" dirty="0"/>
          </a:p>
          <a:p>
            <a:r>
              <a:rPr lang="de-AT" dirty="0"/>
              <a:t>Meist bin ich als Prozessbegleiterin so in meiner Rolle beim Kind, dass keine Zeit für Austausch bleibt. Umso mehr freue ich mich heute die Gelegenheit zu haben um aus meiner Erfahrung und meinen Beobachtungen und auch von den Rückmeldungen der Kinder zu erzählen</a:t>
            </a:r>
          </a:p>
        </p:txBody>
      </p:sp>
      <p:sp>
        <p:nvSpPr>
          <p:cNvPr id="4" name="Foliennummernplatzhalter 3"/>
          <p:cNvSpPr>
            <a:spLocks noGrp="1"/>
          </p:cNvSpPr>
          <p:nvPr>
            <p:ph type="sldNum" sz="quarter" idx="5"/>
          </p:nvPr>
        </p:nvSpPr>
        <p:spPr/>
        <p:txBody>
          <a:bodyPr/>
          <a:lstStyle/>
          <a:p>
            <a:fld id="{F17EA1E2-1788-4D28-8B96-74D8B0A3BEEC}" type="slidenum">
              <a:rPr lang="de-AT" smtClean="0"/>
              <a:t>1</a:t>
            </a:fld>
            <a:endParaRPr lang="de-AT"/>
          </a:p>
        </p:txBody>
      </p:sp>
    </p:spTree>
    <p:extLst>
      <p:ext uri="{BB962C8B-B14F-4D97-AF65-F5344CB8AC3E}">
        <p14:creationId xmlns:p14="http://schemas.microsoft.com/office/powerpoint/2010/main" val="3263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10</a:t>
            </a:fld>
            <a:endParaRPr lang="de-AT"/>
          </a:p>
        </p:txBody>
      </p:sp>
    </p:spTree>
    <p:extLst>
      <p:ext uri="{BB962C8B-B14F-4D97-AF65-F5344CB8AC3E}">
        <p14:creationId xmlns:p14="http://schemas.microsoft.com/office/powerpoint/2010/main" val="105732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11</a:t>
            </a:fld>
            <a:endParaRPr lang="de-AT"/>
          </a:p>
        </p:txBody>
      </p:sp>
    </p:spTree>
    <p:extLst>
      <p:ext uri="{BB962C8B-B14F-4D97-AF65-F5344CB8AC3E}">
        <p14:creationId xmlns:p14="http://schemas.microsoft.com/office/powerpoint/2010/main" val="11059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12</a:t>
            </a:fld>
            <a:endParaRPr lang="de-AT"/>
          </a:p>
        </p:txBody>
      </p:sp>
    </p:spTree>
    <p:extLst>
      <p:ext uri="{BB962C8B-B14F-4D97-AF65-F5344CB8AC3E}">
        <p14:creationId xmlns:p14="http://schemas.microsoft.com/office/powerpoint/2010/main" val="207317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13</a:t>
            </a:fld>
            <a:endParaRPr lang="de-AT"/>
          </a:p>
        </p:txBody>
      </p:sp>
    </p:spTree>
    <p:extLst>
      <p:ext uri="{BB962C8B-B14F-4D97-AF65-F5344CB8AC3E}">
        <p14:creationId xmlns:p14="http://schemas.microsoft.com/office/powerpoint/2010/main" val="164027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Ich möchte die Zeit nutzen um auch einen Einblick zu geben, was beschäftigt die Kinder schon vor der Befragung, was sagen sie über die Befragung selbst. Wie geht es ihnen dabei, was macht es ihnen leichter und was schwerer etwas zu erzählen. Und wie funktionieren Erinnerungen, vor allem wenn es um traumatische Ereignisse geht. </a:t>
            </a:r>
          </a:p>
          <a:p>
            <a:r>
              <a:rPr lang="de-AT" dirty="0"/>
              <a:t>Und ich hoffe die Gelegenheit einen umfassenderen Einblick zu geben hilft uns allen in der kooperativen Arbeit</a:t>
            </a:r>
          </a:p>
          <a:p>
            <a:r>
              <a:rPr lang="de-AT" dirty="0"/>
              <a:t>Beginnen wir damit, weshalb es überhaupt zu einer Polizeibefragung kommt ….</a:t>
            </a:r>
          </a:p>
        </p:txBody>
      </p:sp>
      <p:sp>
        <p:nvSpPr>
          <p:cNvPr id="4" name="Foliennummernplatzhalter 3"/>
          <p:cNvSpPr>
            <a:spLocks noGrp="1"/>
          </p:cNvSpPr>
          <p:nvPr>
            <p:ph type="sldNum" sz="quarter" idx="5"/>
          </p:nvPr>
        </p:nvSpPr>
        <p:spPr/>
        <p:txBody>
          <a:bodyPr/>
          <a:lstStyle/>
          <a:p>
            <a:fld id="{F17EA1E2-1788-4D28-8B96-74D8B0A3BEEC}" type="slidenum">
              <a:rPr lang="de-AT" smtClean="0"/>
              <a:t>2</a:t>
            </a:fld>
            <a:endParaRPr lang="de-AT"/>
          </a:p>
        </p:txBody>
      </p:sp>
    </p:spTree>
    <p:extLst>
      <p:ext uri="{BB962C8B-B14F-4D97-AF65-F5344CB8AC3E}">
        <p14:creationId xmlns:p14="http://schemas.microsoft.com/office/powerpoint/2010/main" val="136285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Nämlich … etwas ist passiert</a:t>
            </a:r>
          </a:p>
          <a:p>
            <a:endParaRPr lang="de-AT" dirty="0"/>
          </a:p>
          <a:p>
            <a:r>
              <a:rPr lang="de-AT" dirty="0"/>
              <a:t>Es kann sich um ein einmaliges Ereignis handeln oder um mehrfaches Erleben</a:t>
            </a:r>
          </a:p>
          <a:p>
            <a:r>
              <a:rPr lang="de-AT" dirty="0"/>
              <a:t>Es kann unmittelbar geschehen sein oder schon länger zurückliegen</a:t>
            </a:r>
          </a:p>
          <a:p>
            <a:r>
              <a:rPr lang="de-AT" dirty="0"/>
              <a:t>Es kann sich in der Folge eine Traumafolgestörung entwickelt haben oder auch nicht.</a:t>
            </a:r>
          </a:p>
          <a:p>
            <a:endParaRPr lang="de-AT" dirty="0"/>
          </a:p>
          <a:p>
            <a:r>
              <a:rPr lang="de-AT" dirty="0"/>
              <a:t>Bleiben wir kurz beim Thema Trauma, weil es da immer Fragezeichen gibt, was löst denn nun ein Trauma aus und wie tun wir dann damit?</a:t>
            </a:r>
          </a:p>
          <a:p>
            <a:endParaRPr lang="de-AT" dirty="0"/>
          </a:p>
          <a:p>
            <a:r>
              <a:rPr lang="de-AT" dirty="0"/>
              <a:t>Nehmen wir einen Unfall als Beispiel.</a:t>
            </a:r>
          </a:p>
          <a:p>
            <a:r>
              <a:rPr lang="de-AT" dirty="0"/>
              <a:t>Der Unfall ist das EREIGNIS / DIE SITUATION die Verletzung ist das was bleibt.</a:t>
            </a:r>
          </a:p>
          <a:p>
            <a:r>
              <a:rPr lang="de-AT" dirty="0"/>
              <a:t>Also Gewalt / Missbrauch usw. ist das Ereignis und das Trauma/Traumafolgestörung ist das was bleibt.</a:t>
            </a:r>
          </a:p>
          <a:p>
            <a:r>
              <a:rPr lang="de-AT" dirty="0"/>
              <a:t>Und ähnlich wie verheerende Unfälle manchmal glimpflich ausgehen und scheinbar Lappalien zu groben Verletzungen führen, genauso kann es sich auch mit Traumata verhalten. Was kann aber ein entscheidender Faktor sein, neben persönlichen Vorerfahrungen und dass prinzipiell unterschiedliche Menschen unterschiedlich reagieren?</a:t>
            </a:r>
          </a:p>
          <a:p>
            <a:r>
              <a:rPr lang="de-DE" sz="1200" b="0" i="0" kern="1200" dirty="0">
                <a:solidFill>
                  <a:schemeClr val="tx1"/>
                </a:solidFill>
                <a:effectLst/>
                <a:latin typeface="+mn-lt"/>
                <a:ea typeface="+mn-ea"/>
                <a:cs typeface="+mn-cs"/>
              </a:rPr>
              <a:t>Ob ein </a:t>
            </a:r>
            <a:r>
              <a:rPr lang="de-AT" sz="1200" b="1" i="0" kern="1200" dirty="0">
                <a:solidFill>
                  <a:schemeClr val="tx1"/>
                </a:solidFill>
                <a:effectLst/>
                <a:latin typeface="+mn-lt"/>
                <a:ea typeface="+mn-ea"/>
                <a:cs typeface="+mn-cs"/>
              </a:rPr>
              <a:t>außergewöhnlich belastendes persönliches</a:t>
            </a:r>
            <a:r>
              <a:rPr lang="de-DE" sz="1200" b="0" i="0" kern="1200" dirty="0">
                <a:solidFill>
                  <a:schemeClr val="tx1"/>
                </a:solidFill>
                <a:effectLst/>
                <a:latin typeface="+mn-lt"/>
                <a:ea typeface="+mn-ea"/>
                <a:cs typeface="+mn-cs"/>
              </a:rPr>
              <a:t>  Erlebnis also traumatisierend wirkt, hängt oft davon ab ob die eigene Möglichkeiten zur Bewältigung der Situation ausreichen oder nicht. Umso auswegloser die Situation umso höher die Belastung.</a:t>
            </a:r>
          </a:p>
          <a:p>
            <a:r>
              <a:rPr lang="de-DE" sz="1200" b="0" i="0" kern="1200" dirty="0">
                <a:solidFill>
                  <a:schemeClr val="tx1"/>
                </a:solidFill>
                <a:effectLst/>
                <a:latin typeface="+mn-lt"/>
                <a:ea typeface="+mn-ea"/>
                <a:cs typeface="+mn-cs"/>
              </a:rPr>
              <a:t>Also ob Betroffene folglich massiv überfordert sind. Dies erzeugt eine extrem hohe </a:t>
            </a:r>
            <a:r>
              <a:rPr lang="de-DE" sz="1200" b="1" i="0" kern="1200" dirty="0">
                <a:solidFill>
                  <a:schemeClr val="tx1"/>
                </a:solidFill>
                <a:effectLst/>
                <a:latin typeface="+mn-lt"/>
                <a:ea typeface="+mn-ea"/>
                <a:cs typeface="+mn-cs"/>
              </a:rPr>
              <a:t>seelische Belastung (Stress)</a:t>
            </a:r>
            <a:r>
              <a:rPr lang="de-DE" sz="1200" b="0" i="0" kern="1200" dirty="0">
                <a:solidFill>
                  <a:schemeClr val="tx1"/>
                </a:solidFill>
                <a:effectLst/>
                <a:latin typeface="+mn-lt"/>
                <a:ea typeface="+mn-ea"/>
                <a:cs typeface="+mn-cs"/>
              </a:rPr>
              <a:t>. Menschen können auf verschiedene Arten von extrem belastenden Ereignissen betroffen sein. Sie können selbst betroffen sein oder dies beobachtet haben</a:t>
            </a:r>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3</a:t>
            </a:fld>
            <a:endParaRPr lang="de-AT"/>
          </a:p>
        </p:txBody>
      </p:sp>
    </p:spTree>
    <p:extLst>
      <p:ext uri="{BB962C8B-B14F-4D97-AF65-F5344CB8AC3E}">
        <p14:creationId xmlns:p14="http://schemas.microsoft.com/office/powerpoint/2010/main" val="115487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4</a:t>
            </a:fld>
            <a:endParaRPr lang="de-AT"/>
          </a:p>
        </p:txBody>
      </p:sp>
    </p:spTree>
    <p:extLst>
      <p:ext uri="{BB962C8B-B14F-4D97-AF65-F5344CB8AC3E}">
        <p14:creationId xmlns:p14="http://schemas.microsoft.com/office/powerpoint/2010/main" val="30829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8C0C-7726-0069-811A-2C03E65B90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6AB4F0-9D9D-D840-E713-B2301EBE373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5BD3D6-1D95-F709-2A69-134FB2B18A97}"/>
              </a:ext>
            </a:extLst>
          </p:cNvPr>
          <p:cNvSpPr>
            <a:spLocks noGrp="1"/>
          </p:cNvSpPr>
          <p:nvPr>
            <p:ph type="body" idx="1"/>
          </p:nvPr>
        </p:nvSpPr>
        <p:spPr/>
        <p:txBody>
          <a:bodyPr/>
          <a:lstStyle/>
          <a:p>
            <a:endParaRPr lang="de-AT" dirty="0"/>
          </a:p>
          <a:p>
            <a:endParaRPr lang="de-AT" dirty="0"/>
          </a:p>
        </p:txBody>
      </p:sp>
      <p:sp>
        <p:nvSpPr>
          <p:cNvPr id="4" name="Foliennummernplatzhalter 3">
            <a:extLst>
              <a:ext uri="{FF2B5EF4-FFF2-40B4-BE49-F238E27FC236}">
                <a16:creationId xmlns:a16="http://schemas.microsoft.com/office/drawing/2014/main" id="{7D92EFD5-E0CB-D20A-26F2-16529494E0CD}"/>
              </a:ext>
            </a:extLst>
          </p:cNvPr>
          <p:cNvSpPr>
            <a:spLocks noGrp="1"/>
          </p:cNvSpPr>
          <p:nvPr>
            <p:ph type="sldNum" sz="quarter" idx="5"/>
          </p:nvPr>
        </p:nvSpPr>
        <p:spPr/>
        <p:txBody>
          <a:bodyPr/>
          <a:lstStyle/>
          <a:p>
            <a:fld id="{F17EA1E2-1788-4D28-8B96-74D8B0A3BEEC}" type="slidenum">
              <a:rPr lang="de-AT" smtClean="0"/>
              <a:t>5</a:t>
            </a:fld>
            <a:endParaRPr lang="de-AT"/>
          </a:p>
        </p:txBody>
      </p:sp>
    </p:spTree>
    <p:extLst>
      <p:ext uri="{BB962C8B-B14F-4D97-AF65-F5344CB8AC3E}">
        <p14:creationId xmlns:p14="http://schemas.microsoft.com/office/powerpoint/2010/main" val="117139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1F29-BA47-AD3F-6D26-E889878B1D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AA9990-68F2-E25C-D2DA-895756B337E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91B318-C3EB-84BC-9411-9B85F73FD3F3}"/>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F32B5A11-A698-E797-F9AE-409FBA347490}"/>
              </a:ext>
            </a:extLst>
          </p:cNvPr>
          <p:cNvSpPr>
            <a:spLocks noGrp="1"/>
          </p:cNvSpPr>
          <p:nvPr>
            <p:ph type="sldNum" sz="quarter" idx="5"/>
          </p:nvPr>
        </p:nvSpPr>
        <p:spPr/>
        <p:txBody>
          <a:bodyPr/>
          <a:lstStyle/>
          <a:p>
            <a:fld id="{F17EA1E2-1788-4D28-8B96-74D8B0A3BEEC}" type="slidenum">
              <a:rPr lang="de-AT" smtClean="0"/>
              <a:t>6</a:t>
            </a:fld>
            <a:endParaRPr lang="de-AT"/>
          </a:p>
        </p:txBody>
      </p:sp>
    </p:spTree>
    <p:extLst>
      <p:ext uri="{BB962C8B-B14F-4D97-AF65-F5344CB8AC3E}">
        <p14:creationId xmlns:p14="http://schemas.microsoft.com/office/powerpoint/2010/main" val="130977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C281-3C2D-6216-913A-014ABC5F82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74531A-EB1F-B80B-422E-D681DADC0C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96F611-B709-5E6F-C592-CF59D10BEC8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F76EB431-14B2-8060-05A7-2B6081AD5DC8}"/>
              </a:ext>
            </a:extLst>
          </p:cNvPr>
          <p:cNvSpPr>
            <a:spLocks noGrp="1"/>
          </p:cNvSpPr>
          <p:nvPr>
            <p:ph type="sldNum" sz="quarter" idx="5"/>
          </p:nvPr>
        </p:nvSpPr>
        <p:spPr/>
        <p:txBody>
          <a:bodyPr/>
          <a:lstStyle/>
          <a:p>
            <a:fld id="{F17EA1E2-1788-4D28-8B96-74D8B0A3BEEC}" type="slidenum">
              <a:rPr lang="de-AT" smtClean="0"/>
              <a:t>7</a:t>
            </a:fld>
            <a:endParaRPr lang="de-AT"/>
          </a:p>
        </p:txBody>
      </p:sp>
    </p:spTree>
    <p:extLst>
      <p:ext uri="{BB962C8B-B14F-4D97-AF65-F5344CB8AC3E}">
        <p14:creationId xmlns:p14="http://schemas.microsoft.com/office/powerpoint/2010/main" val="280940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8</a:t>
            </a:fld>
            <a:endParaRPr lang="de-AT"/>
          </a:p>
        </p:txBody>
      </p:sp>
    </p:spTree>
    <p:extLst>
      <p:ext uri="{BB962C8B-B14F-4D97-AF65-F5344CB8AC3E}">
        <p14:creationId xmlns:p14="http://schemas.microsoft.com/office/powerpoint/2010/main" val="319148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17EA1E2-1788-4D28-8B96-74D8B0A3BEEC}" type="slidenum">
              <a:rPr lang="de-AT" smtClean="0"/>
              <a:t>9</a:t>
            </a:fld>
            <a:endParaRPr lang="de-AT"/>
          </a:p>
        </p:txBody>
      </p:sp>
    </p:spTree>
    <p:extLst>
      <p:ext uri="{BB962C8B-B14F-4D97-AF65-F5344CB8AC3E}">
        <p14:creationId xmlns:p14="http://schemas.microsoft.com/office/powerpoint/2010/main" val="233529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27FEC-6C2A-CDB4-3C2D-69CA9FB2CE1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97EA0C3-6133-F3E5-8DA8-052D6D0DA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50B8F0C-B3CD-A2EB-64D1-77DF9B54F7E0}"/>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7EF9477A-7038-91F3-F156-2C3DA706569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038B8E5-43F7-32CA-8BE7-01998DA511D0}"/>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200087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05FCF-9F39-C365-6A74-727DA6BD91F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80E1B22-8242-47BD-0AB6-E2BD074042E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F3A5FC-289E-C1DD-43EE-63E637E317FB}"/>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681B1623-513A-5934-D916-7DC390B0E32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C917349-E5B1-F4FF-6D93-1D5B5C77BBAE}"/>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346986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604D7E4-5952-9D24-823F-C0C7F7BC739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FFD3520-AE77-8397-F826-DE044925E2E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25971A4-B5AC-2F5D-A6D0-22CE1947F24B}"/>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24C8DFD0-793A-D4CF-9A99-0E46626EB33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B698947-4943-6AB4-78C1-FF459DA69B2A}"/>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541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7FA1C-BB59-E51F-E4F0-CACEDD75ECC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A89651F-DA8D-7512-35C8-D0096F718DB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82515F3-BECC-06BD-40B2-DACCD3ABB718}"/>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A3EF57B7-1048-57F5-D951-C69DCF58181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426284A-D915-2C35-1EC7-15B75C7D572F}"/>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13568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3B276-33EF-E8EE-DCA1-02EB03D4D7D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A7CACCC-ABE4-3051-2560-600B3CD7F9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53FED44-B141-C2C7-392B-24B5824B5612}"/>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620602C2-A8C9-CBAC-A38D-3F00A4DB3F7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5EE0E9E-45AE-256F-1D2E-76AEB8111DB0}"/>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65161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8AD01-0320-30D3-EBEA-B8E88595691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6A1C6F1-C0C9-8A74-9C02-36B57D139EE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69DB216B-998D-E5C1-7A69-C46597128E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4732EA1-1991-4D8A-4312-EAEC32661C39}"/>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6" name="Fußzeilenplatzhalter 5">
            <a:extLst>
              <a:ext uri="{FF2B5EF4-FFF2-40B4-BE49-F238E27FC236}">
                <a16:creationId xmlns:a16="http://schemas.microsoft.com/office/drawing/2014/main" id="{E5C0AB66-ECCF-3917-DF00-86B563458A7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92C6E87-1BB5-C0E5-78F0-BAEABE5AF8D1}"/>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21391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FBA7C-1867-2CB8-9A5C-D79764E1FAF0}"/>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AD7E05B-A5C4-0279-6F24-18CC6DD03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73C86AD-6392-A6EC-26F8-62E2899D637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6F851B6-E72E-F32C-F5F9-85AA96AD2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2C627D-F076-3C54-4839-3CA65E60771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6D440F3-2DB6-509D-D16D-4297D76AD185}"/>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8" name="Fußzeilenplatzhalter 7">
            <a:extLst>
              <a:ext uri="{FF2B5EF4-FFF2-40B4-BE49-F238E27FC236}">
                <a16:creationId xmlns:a16="http://schemas.microsoft.com/office/drawing/2014/main" id="{498A07AD-CFA0-A157-2440-82DFA1AFFEC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F0B81A7-197D-AFCC-F71E-708475C8E874}"/>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421566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B6D64-8224-EBDA-0F16-EF45567C9D4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95281AC-236A-B302-5552-A68809F10A6E}"/>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4" name="Fußzeilenplatzhalter 3">
            <a:extLst>
              <a:ext uri="{FF2B5EF4-FFF2-40B4-BE49-F238E27FC236}">
                <a16:creationId xmlns:a16="http://schemas.microsoft.com/office/drawing/2014/main" id="{1A954BFE-4DE2-3A66-7E5C-14F73EF036A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B6B37CA6-7020-1F0B-014D-B0B333614E69}"/>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86622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2EB873-A049-F9EE-B43B-6D0C3D877BD4}"/>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3" name="Fußzeilenplatzhalter 2">
            <a:extLst>
              <a:ext uri="{FF2B5EF4-FFF2-40B4-BE49-F238E27FC236}">
                <a16:creationId xmlns:a16="http://schemas.microsoft.com/office/drawing/2014/main" id="{0D7C7AA4-14F9-7347-9D53-F0AC2B6C688F}"/>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BC098CA-F72E-25F0-076D-C5E265B5E0B4}"/>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122465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56245-1FD1-12E1-9A8C-D1092F8D3D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17ADCAF6-2FE7-4E1B-2B01-84D3A0CDC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7B3397BE-B000-04AF-EBC9-282BA6954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995C0E-704F-F7B0-1299-661BB570FE73}"/>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6" name="Fußzeilenplatzhalter 5">
            <a:extLst>
              <a:ext uri="{FF2B5EF4-FFF2-40B4-BE49-F238E27FC236}">
                <a16:creationId xmlns:a16="http://schemas.microsoft.com/office/drawing/2014/main" id="{3092232A-CDDB-8295-B88C-4C3F226D71A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D3067FA-613C-AFF2-D9E6-03B6B56C0BC7}"/>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279945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D6871-473C-266A-C535-6C6AF9BD72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A89E4C9-1A80-4345-6933-CF54C46C0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7C7FB3A-9769-4C9E-0C2F-A2C03D088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185C60-8870-2140-D199-307F991F468A}"/>
              </a:ext>
            </a:extLst>
          </p:cNvPr>
          <p:cNvSpPr>
            <a:spLocks noGrp="1"/>
          </p:cNvSpPr>
          <p:nvPr>
            <p:ph type="dt" sz="half" idx="10"/>
          </p:nvPr>
        </p:nvSpPr>
        <p:spPr/>
        <p:txBody>
          <a:bodyPr/>
          <a:lstStyle/>
          <a:p>
            <a:fld id="{E9ECA752-2C9A-4CAF-A292-798C7AB5F687}" type="datetimeFigureOut">
              <a:rPr lang="de-AT" smtClean="0"/>
              <a:t>13.06.25</a:t>
            </a:fld>
            <a:endParaRPr lang="de-AT"/>
          </a:p>
        </p:txBody>
      </p:sp>
      <p:sp>
        <p:nvSpPr>
          <p:cNvPr id="6" name="Fußzeilenplatzhalter 5">
            <a:extLst>
              <a:ext uri="{FF2B5EF4-FFF2-40B4-BE49-F238E27FC236}">
                <a16:creationId xmlns:a16="http://schemas.microsoft.com/office/drawing/2014/main" id="{0BECC5D8-77F2-4424-4ED1-87CE80089CC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E74A045-B929-AA61-7C4F-A528CA4294A4}"/>
              </a:ext>
            </a:extLst>
          </p:cNvPr>
          <p:cNvSpPr>
            <a:spLocks noGrp="1"/>
          </p:cNvSpPr>
          <p:nvPr>
            <p:ph type="sldNum" sz="quarter" idx="12"/>
          </p:nvPr>
        </p:nvSpPr>
        <p:spPr/>
        <p:txBody>
          <a:bodyPr/>
          <a:lstStyle/>
          <a:p>
            <a:fld id="{74BDD396-3B4D-41AC-B540-16E2373F6CEB}" type="slidenum">
              <a:rPr lang="de-AT" smtClean="0"/>
              <a:t>‹Nr.›</a:t>
            </a:fld>
            <a:endParaRPr lang="de-AT"/>
          </a:p>
        </p:txBody>
      </p:sp>
    </p:spTree>
    <p:extLst>
      <p:ext uri="{BB962C8B-B14F-4D97-AF65-F5344CB8AC3E}">
        <p14:creationId xmlns:p14="http://schemas.microsoft.com/office/powerpoint/2010/main" val="314212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63FB127-A50D-703B-AC4B-36F10C74A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9E2D31C-E108-B674-DB4F-44AC6564B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DCA7AC-65DE-D23E-4238-6509E8AD5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ECA752-2C9A-4CAF-A292-798C7AB5F687}" type="datetimeFigureOut">
              <a:rPr lang="de-AT" smtClean="0"/>
              <a:t>13.06.25</a:t>
            </a:fld>
            <a:endParaRPr lang="de-AT"/>
          </a:p>
        </p:txBody>
      </p:sp>
      <p:sp>
        <p:nvSpPr>
          <p:cNvPr id="5" name="Fußzeilenplatzhalter 4">
            <a:extLst>
              <a:ext uri="{FF2B5EF4-FFF2-40B4-BE49-F238E27FC236}">
                <a16:creationId xmlns:a16="http://schemas.microsoft.com/office/drawing/2014/main" id="{3615919F-FF0A-4EBA-8682-C3BD58048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D827077C-9757-5675-84F1-15EF454A1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BDD396-3B4D-41AC-B540-16E2373F6CEB}" type="slidenum">
              <a:rPr lang="de-AT" smtClean="0"/>
              <a:t>‹Nr.›</a:t>
            </a:fld>
            <a:endParaRPr lang="de-AT"/>
          </a:p>
        </p:txBody>
      </p:sp>
    </p:spTree>
    <p:extLst>
      <p:ext uri="{BB962C8B-B14F-4D97-AF65-F5344CB8AC3E}">
        <p14:creationId xmlns:p14="http://schemas.microsoft.com/office/powerpoint/2010/main" val="338916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3.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BBF92-4695-EAED-254B-E5E132FAAA1F}"/>
              </a:ext>
            </a:extLst>
          </p:cNvPr>
          <p:cNvSpPr>
            <a:spLocks noGrp="1"/>
          </p:cNvSpPr>
          <p:nvPr>
            <p:ph type="ctrTitle"/>
          </p:nvPr>
        </p:nvSpPr>
        <p:spPr>
          <a:xfrm>
            <a:off x="1407888" y="3372066"/>
            <a:ext cx="9144000" cy="2387600"/>
          </a:xfrm>
        </p:spPr>
        <p:txBody>
          <a:bodyPr>
            <a:normAutofit fontScale="90000"/>
          </a:bodyPr>
          <a:lstStyle/>
          <a:p>
            <a:pPr>
              <a:lnSpc>
                <a:spcPct val="110000"/>
              </a:lnSpc>
            </a:pPr>
            <a:br>
              <a:rPr lang="de-AT" dirty="0">
                <a:solidFill>
                  <a:schemeClr val="accent1">
                    <a:lumMod val="50000"/>
                  </a:schemeClr>
                </a:solidFill>
              </a:rPr>
            </a:br>
            <a:r>
              <a:rPr lang="de-DE" sz="4400" b="1" spc="-50" dirty="0">
                <a:solidFill>
                  <a:srgbClr val="0E3755"/>
                </a:solidFill>
                <a:latin typeface="Calibri Light" panose="020F0302020204030204" pitchFamily="34" charset="0"/>
                <a:cs typeface="Calibri Light" panose="020F0302020204030204" pitchFamily="34" charset="0"/>
              </a:rPr>
              <a:t>Kinder als Opfer </a:t>
            </a:r>
            <a:br>
              <a:rPr lang="de-DE" sz="4400" b="1" spc="-50" dirty="0">
                <a:solidFill>
                  <a:srgbClr val="0E3755"/>
                </a:solidFill>
                <a:latin typeface="Calibri Light" panose="020F0302020204030204" pitchFamily="34" charset="0"/>
                <a:cs typeface="Calibri Light" panose="020F0302020204030204" pitchFamily="34" charset="0"/>
              </a:rPr>
            </a:br>
            <a:r>
              <a:rPr lang="de-DE" sz="4400" b="1" spc="-50" dirty="0">
                <a:solidFill>
                  <a:srgbClr val="0E3755"/>
                </a:solidFill>
                <a:latin typeface="Calibri Light" panose="020F0302020204030204" pitchFamily="34" charset="0"/>
                <a:cs typeface="Calibri Light" panose="020F0302020204030204" pitchFamily="34" charset="0"/>
              </a:rPr>
              <a:t>und Zeugen bzw. Zeuginnen </a:t>
            </a:r>
            <a:br>
              <a:rPr lang="de-DE" sz="4400" b="1" spc="-50" dirty="0">
                <a:solidFill>
                  <a:srgbClr val="0E3755"/>
                </a:solidFill>
                <a:latin typeface="Calibri Light" panose="020F0302020204030204" pitchFamily="34" charset="0"/>
                <a:cs typeface="Calibri Light" panose="020F0302020204030204" pitchFamily="34" charset="0"/>
              </a:rPr>
            </a:br>
            <a:r>
              <a:rPr lang="de-DE" sz="4400" b="1" spc="-50" dirty="0">
                <a:solidFill>
                  <a:srgbClr val="0E3755"/>
                </a:solidFill>
                <a:latin typeface="Calibri Light" panose="020F0302020204030204" pitchFamily="34" charset="0"/>
                <a:cs typeface="Calibri Light" panose="020F0302020204030204" pitchFamily="34" charset="0"/>
              </a:rPr>
              <a:t>von Gewalt</a:t>
            </a:r>
            <a:br>
              <a:rPr lang="de-DE" sz="4000" b="1" spc="-50" dirty="0">
                <a:solidFill>
                  <a:srgbClr val="0E3755"/>
                </a:solidFill>
                <a:latin typeface="Calibri Light" panose="020F0302020204030204" pitchFamily="34" charset="0"/>
                <a:cs typeface="Calibri Light" panose="020F0302020204030204" pitchFamily="34" charset="0"/>
              </a:rPr>
            </a:br>
            <a:br>
              <a:rPr lang="de-DE" sz="4000" b="1" spc="-50" dirty="0">
                <a:solidFill>
                  <a:srgbClr val="0E3755"/>
                </a:solidFill>
                <a:latin typeface="Calibri Light" panose="020F0302020204030204" pitchFamily="34" charset="0"/>
                <a:cs typeface="Calibri Light" panose="020F0302020204030204" pitchFamily="34" charset="0"/>
              </a:rPr>
            </a:br>
            <a:r>
              <a:rPr lang="de-DE" sz="3100" spc="-50" dirty="0" err="1">
                <a:solidFill>
                  <a:srgbClr val="0E3755"/>
                </a:solidFill>
                <a:latin typeface="Calibri Light" panose="020F0302020204030204" pitchFamily="34" charset="0"/>
                <a:cs typeface="Calibri Light" panose="020F0302020204030204" pitchFamily="34" charset="0"/>
              </a:rPr>
              <a:t>Mag.</a:t>
            </a:r>
            <a:r>
              <a:rPr lang="de-DE" sz="3100" spc="-50" baseline="30000" dirty="0" err="1">
                <a:solidFill>
                  <a:srgbClr val="0E3755"/>
                </a:solidFill>
                <a:latin typeface="Calibri Light" panose="020F0302020204030204" pitchFamily="34" charset="0"/>
                <a:cs typeface="Calibri Light" panose="020F0302020204030204" pitchFamily="34" charset="0"/>
              </a:rPr>
              <a:t>a</a:t>
            </a:r>
            <a:r>
              <a:rPr lang="de-DE" sz="3100" spc="-50" dirty="0">
                <a:solidFill>
                  <a:srgbClr val="0E3755"/>
                </a:solidFill>
                <a:latin typeface="Calibri Light" panose="020F0302020204030204" pitchFamily="34" charset="0"/>
                <a:cs typeface="Calibri Light" panose="020F0302020204030204" pitchFamily="34" charset="0"/>
              </a:rPr>
              <a:t> Dunja </a:t>
            </a:r>
            <a:r>
              <a:rPr lang="de-DE" sz="3100" spc="-50" dirty="0" err="1">
                <a:solidFill>
                  <a:srgbClr val="0E3755"/>
                </a:solidFill>
                <a:latin typeface="Calibri Light" panose="020F0302020204030204" pitchFamily="34" charset="0"/>
                <a:cs typeface="Calibri Light" panose="020F0302020204030204" pitchFamily="34" charset="0"/>
              </a:rPr>
              <a:t>Baux</a:t>
            </a:r>
            <a:br>
              <a:rPr lang="de-DE" sz="3100" spc="-50" dirty="0">
                <a:solidFill>
                  <a:srgbClr val="0E3755"/>
                </a:solidFill>
                <a:latin typeface="Calibri Light" panose="020F0302020204030204" pitchFamily="34" charset="0"/>
                <a:cs typeface="Calibri Light" panose="020F0302020204030204" pitchFamily="34" charset="0"/>
              </a:rPr>
            </a:br>
            <a:r>
              <a:rPr lang="de-DE" sz="3100" spc="-50" dirty="0" err="1">
                <a:solidFill>
                  <a:srgbClr val="0E3755"/>
                </a:solidFill>
                <a:latin typeface="Calibri Light" panose="020F0302020204030204" pitchFamily="34" charset="0"/>
                <a:cs typeface="Calibri Light" panose="020F0302020204030204" pitchFamily="34" charset="0"/>
              </a:rPr>
              <a:t>Kidsnest</a:t>
            </a:r>
            <a:r>
              <a:rPr lang="de-DE" sz="3100" spc="-50" dirty="0">
                <a:solidFill>
                  <a:srgbClr val="0E3755"/>
                </a:solidFill>
                <a:latin typeface="Calibri Light" panose="020F0302020204030204" pitchFamily="34" charset="0"/>
                <a:cs typeface="Calibri Light" panose="020F0302020204030204" pitchFamily="34" charset="0"/>
              </a:rPr>
              <a:t> Kinderschutzzentrum Amstetten</a:t>
            </a:r>
            <a:endParaRPr lang="de-AT" sz="3100" spc="-50" dirty="0">
              <a:solidFill>
                <a:srgbClr val="0E3755"/>
              </a:solidFill>
              <a:latin typeface="Calibri Light" panose="020F0302020204030204" pitchFamily="34" charset="0"/>
              <a:cs typeface="Calibri Light" panose="020F0302020204030204" pitchFamily="34" charset="0"/>
            </a:endParaRPr>
          </a:p>
        </p:txBody>
      </p:sp>
      <p:pic>
        <p:nvPicPr>
          <p:cNvPr id="3" name="Grafik 2">
            <a:extLst>
              <a:ext uri="{FF2B5EF4-FFF2-40B4-BE49-F238E27FC236}">
                <a16:creationId xmlns:a16="http://schemas.microsoft.com/office/drawing/2014/main" id="{D0F0F356-B888-BC43-53E8-F2F03F009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8531" y="401782"/>
            <a:ext cx="4100154" cy="1168067"/>
          </a:xfrm>
          <a:prstGeom prst="rect">
            <a:avLst/>
          </a:prstGeom>
        </p:spPr>
      </p:pic>
    </p:spTree>
    <p:extLst>
      <p:ext uri="{BB962C8B-B14F-4D97-AF65-F5344CB8AC3E}">
        <p14:creationId xmlns:p14="http://schemas.microsoft.com/office/powerpoint/2010/main" val="395047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D1B71-C417-3DC0-8F38-277EF9183E85}"/>
              </a:ext>
            </a:extLst>
          </p:cNvPr>
          <p:cNvSpPr>
            <a:spLocks noGrp="1"/>
          </p:cNvSpPr>
          <p:nvPr>
            <p:ph type="title"/>
          </p:nvPr>
        </p:nvSpPr>
        <p:spPr>
          <a:xfrm>
            <a:off x="925284" y="669924"/>
            <a:ext cx="10515600" cy="1325563"/>
          </a:xfrm>
        </p:spPr>
        <p:txBody>
          <a:bodyPr>
            <a:normAutofit/>
          </a:bodyPr>
          <a:lstStyle/>
          <a:p>
            <a:r>
              <a:rPr lang="de-AT" sz="4000" b="1" dirty="0">
                <a:solidFill>
                  <a:schemeClr val="tx2">
                    <a:lumMod val="90000"/>
                    <a:lumOff val="10000"/>
                  </a:schemeClr>
                </a:solidFill>
                <a:latin typeface="Calibri Light" panose="020F0302020204030204" pitchFamily="34" charset="0"/>
                <a:cs typeface="Calibri Light" panose="020F0302020204030204" pitchFamily="34" charset="0"/>
              </a:rPr>
              <a:t>Altersgerechte Interviewfragen</a:t>
            </a:r>
          </a:p>
        </p:txBody>
      </p:sp>
      <p:sp>
        <p:nvSpPr>
          <p:cNvPr id="5" name="Textfeld 4">
            <a:extLst>
              <a:ext uri="{FF2B5EF4-FFF2-40B4-BE49-F238E27FC236}">
                <a16:creationId xmlns:a16="http://schemas.microsoft.com/office/drawing/2014/main" id="{779797BE-D131-446E-FE48-9DAC93E08170}"/>
              </a:ext>
            </a:extLst>
          </p:cNvPr>
          <p:cNvSpPr txBox="1"/>
          <p:nvPr/>
        </p:nvSpPr>
        <p:spPr>
          <a:xfrm>
            <a:off x="9638857" y="5921631"/>
            <a:ext cx="1730854" cy="400110"/>
          </a:xfrm>
          <a:prstGeom prst="rect">
            <a:avLst/>
          </a:prstGeom>
          <a:noFill/>
        </p:spPr>
        <p:txBody>
          <a:bodyPr wrap="square" rtlCol="0">
            <a:spAutoFit/>
          </a:bodyPr>
          <a:lstStyle/>
          <a:p>
            <a:r>
              <a:rPr lang="de-AT" sz="1000" dirty="0"/>
              <a:t>Vgl. </a:t>
            </a:r>
            <a:r>
              <a:rPr lang="de-AT" sz="1000" dirty="0" err="1"/>
              <a:t>Gundersen</a:t>
            </a:r>
            <a:r>
              <a:rPr lang="de-AT" sz="1000" dirty="0"/>
              <a:t> </a:t>
            </a:r>
            <a:r>
              <a:rPr lang="de-AT" sz="1000" dirty="0" err="1"/>
              <a:t>Lutheran</a:t>
            </a:r>
            <a:r>
              <a:rPr lang="de-AT" sz="1000" dirty="0"/>
              <a:t> Medical Center</a:t>
            </a:r>
          </a:p>
        </p:txBody>
      </p:sp>
      <p:graphicFrame>
        <p:nvGraphicFramePr>
          <p:cNvPr id="3" name="Tabelle 2">
            <a:extLst>
              <a:ext uri="{FF2B5EF4-FFF2-40B4-BE49-F238E27FC236}">
                <a16:creationId xmlns:a16="http://schemas.microsoft.com/office/drawing/2014/main" id="{0584EBC4-5BAC-BAFE-B435-77438622C94E}"/>
              </a:ext>
            </a:extLst>
          </p:cNvPr>
          <p:cNvGraphicFramePr>
            <a:graphicFrameLocks noGrp="1"/>
          </p:cNvGraphicFramePr>
          <p:nvPr>
            <p:extLst>
              <p:ext uri="{D42A27DB-BD31-4B8C-83A1-F6EECF244321}">
                <p14:modId xmlns:p14="http://schemas.microsoft.com/office/powerpoint/2010/main" val="3537450217"/>
              </p:ext>
            </p:extLst>
          </p:nvPr>
        </p:nvGraphicFramePr>
        <p:xfrm>
          <a:off x="925284" y="2322288"/>
          <a:ext cx="10341432" cy="3531957"/>
        </p:xfrm>
        <a:graphic>
          <a:graphicData uri="http://schemas.openxmlformats.org/drawingml/2006/table">
            <a:tbl>
              <a:tblPr firstRow="1" bandRow="1">
                <a:tableStyleId>{5C22544A-7EE6-4342-B048-85BDC9FD1C3A}</a:tableStyleId>
              </a:tblPr>
              <a:tblGrid>
                <a:gridCol w="1149048">
                  <a:extLst>
                    <a:ext uri="{9D8B030D-6E8A-4147-A177-3AD203B41FA5}">
                      <a16:colId xmlns:a16="http://schemas.microsoft.com/office/drawing/2014/main" val="1723312400"/>
                    </a:ext>
                  </a:extLst>
                </a:gridCol>
                <a:gridCol w="1149048">
                  <a:extLst>
                    <a:ext uri="{9D8B030D-6E8A-4147-A177-3AD203B41FA5}">
                      <a16:colId xmlns:a16="http://schemas.microsoft.com/office/drawing/2014/main" val="2698232259"/>
                    </a:ext>
                  </a:extLst>
                </a:gridCol>
                <a:gridCol w="1149048">
                  <a:extLst>
                    <a:ext uri="{9D8B030D-6E8A-4147-A177-3AD203B41FA5}">
                      <a16:colId xmlns:a16="http://schemas.microsoft.com/office/drawing/2014/main" val="3859354914"/>
                    </a:ext>
                  </a:extLst>
                </a:gridCol>
                <a:gridCol w="1149048">
                  <a:extLst>
                    <a:ext uri="{9D8B030D-6E8A-4147-A177-3AD203B41FA5}">
                      <a16:colId xmlns:a16="http://schemas.microsoft.com/office/drawing/2014/main" val="1636646968"/>
                    </a:ext>
                  </a:extLst>
                </a:gridCol>
                <a:gridCol w="1149048">
                  <a:extLst>
                    <a:ext uri="{9D8B030D-6E8A-4147-A177-3AD203B41FA5}">
                      <a16:colId xmlns:a16="http://schemas.microsoft.com/office/drawing/2014/main" val="894993293"/>
                    </a:ext>
                  </a:extLst>
                </a:gridCol>
                <a:gridCol w="1149048">
                  <a:extLst>
                    <a:ext uri="{9D8B030D-6E8A-4147-A177-3AD203B41FA5}">
                      <a16:colId xmlns:a16="http://schemas.microsoft.com/office/drawing/2014/main" val="3231675409"/>
                    </a:ext>
                  </a:extLst>
                </a:gridCol>
                <a:gridCol w="1149048">
                  <a:extLst>
                    <a:ext uri="{9D8B030D-6E8A-4147-A177-3AD203B41FA5}">
                      <a16:colId xmlns:a16="http://schemas.microsoft.com/office/drawing/2014/main" val="2515864736"/>
                    </a:ext>
                  </a:extLst>
                </a:gridCol>
                <a:gridCol w="1149048">
                  <a:extLst>
                    <a:ext uri="{9D8B030D-6E8A-4147-A177-3AD203B41FA5}">
                      <a16:colId xmlns:a16="http://schemas.microsoft.com/office/drawing/2014/main" val="1382410644"/>
                    </a:ext>
                  </a:extLst>
                </a:gridCol>
                <a:gridCol w="1149048">
                  <a:extLst>
                    <a:ext uri="{9D8B030D-6E8A-4147-A177-3AD203B41FA5}">
                      <a16:colId xmlns:a16="http://schemas.microsoft.com/office/drawing/2014/main" val="1705064420"/>
                    </a:ext>
                  </a:extLst>
                </a:gridCol>
              </a:tblGrid>
              <a:tr h="555048">
                <a:tc gridSpan="9">
                  <a:txBody>
                    <a:bodyPr/>
                    <a:lstStyle/>
                    <a:p>
                      <a:pPr algn="just"/>
                      <a:r>
                        <a:rPr lang="de-AT" b="0" i="0" dirty="0">
                          <a:latin typeface="Calibri Light" panose="020F0302020204030204" pitchFamily="34" charset="0"/>
                          <a:cs typeface="Calibri Light" panose="020F0302020204030204" pitchFamily="34" charset="0"/>
                        </a:rPr>
                        <a:t>Konkret                                                                                                                                                                    Abstrakt</a:t>
                      </a:r>
                    </a:p>
                  </a:txBody>
                  <a:tcPr anchor="ctr">
                    <a:solidFill>
                      <a:srgbClr val="FEC225"/>
                    </a:solidFill>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2282001639"/>
                  </a:ext>
                </a:extLst>
              </a:tr>
              <a:tr h="789119">
                <a:tc>
                  <a:txBody>
                    <a:bodyPr/>
                    <a:lstStyle/>
                    <a:p>
                      <a:pPr algn="ctr"/>
                      <a:r>
                        <a:rPr lang="de-AT" b="0" i="1" dirty="0">
                          <a:solidFill>
                            <a:schemeClr val="tx2">
                              <a:lumMod val="90000"/>
                              <a:lumOff val="10000"/>
                            </a:schemeClr>
                          </a:solidFill>
                          <a:latin typeface="Calibri Light" panose="020F0302020204030204" pitchFamily="34" charset="0"/>
                          <a:cs typeface="Calibri Light" panose="020F0302020204030204" pitchFamily="34" charset="0"/>
                        </a:rPr>
                        <a:t>Alter</a:t>
                      </a:r>
                    </a:p>
                  </a:txBody>
                  <a:tcPr anchor="b">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Wer</a:t>
                      </a:r>
                    </a:p>
                  </a:txBody>
                  <a:tcPr anchor="ctr">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Was</a:t>
                      </a:r>
                    </a:p>
                  </a:txBody>
                  <a:tcPr anchor="ctr">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1x / &gt; 1x</a:t>
                      </a:r>
                    </a:p>
                  </a:txBody>
                  <a:tcPr anchor="ctr">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Wo</a:t>
                      </a:r>
                    </a:p>
                  </a:txBody>
                  <a:tcPr anchor="ctr">
                    <a:solidFill>
                      <a:srgbClr val="FFE196"/>
                    </a:solidFill>
                  </a:tcPr>
                </a:tc>
                <a:tc>
                  <a:txBody>
                    <a:bodyPr/>
                    <a:lstStyle/>
                    <a:p>
                      <a:pPr algn="ctr"/>
                      <a:r>
                        <a:rPr lang="de-AT" sz="1800" b="0" i="0" kern="1200" dirty="0">
                          <a:solidFill>
                            <a:schemeClr val="tx2">
                              <a:lumMod val="90000"/>
                              <a:lumOff val="10000"/>
                            </a:schemeClr>
                          </a:solidFill>
                          <a:latin typeface="Calibri Light" panose="020F0302020204030204" pitchFamily="34" charset="0"/>
                          <a:ea typeface="+mn-ea"/>
                          <a:cs typeface="Calibri Light" panose="020F0302020204030204" pitchFamily="34" charset="0"/>
                        </a:rPr>
                        <a:t>Abfolge</a:t>
                      </a:r>
                    </a:p>
                  </a:txBody>
                  <a:tcPr anchor="ctr">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Begleit-umstände</a:t>
                      </a:r>
                    </a:p>
                  </a:txBody>
                  <a:tcPr anchor="ctr">
                    <a:solidFill>
                      <a:srgbClr val="FFE196"/>
                    </a:solidFill>
                  </a:tcPr>
                </a:tc>
                <a:tc>
                  <a:txBody>
                    <a:bodyPr/>
                    <a:lstStyle/>
                    <a:p>
                      <a:pPr algn="ctr"/>
                      <a:r>
                        <a:rPr lang="de-AT" sz="1600" b="0" i="0" dirty="0">
                          <a:solidFill>
                            <a:schemeClr val="tx2">
                              <a:lumMod val="90000"/>
                              <a:lumOff val="10000"/>
                            </a:schemeClr>
                          </a:solidFill>
                          <a:latin typeface="Calibri Light" panose="020F0302020204030204" pitchFamily="34" charset="0"/>
                          <a:cs typeface="Calibri Light" panose="020F0302020204030204" pitchFamily="34" charset="0"/>
                        </a:rPr>
                        <a:t>Episodische Details</a:t>
                      </a:r>
                    </a:p>
                  </a:txBody>
                  <a:tcPr anchor="ctr">
                    <a:solidFill>
                      <a:srgbClr val="FFE196"/>
                    </a:solidFill>
                  </a:tcPr>
                </a:tc>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Wann</a:t>
                      </a:r>
                    </a:p>
                  </a:txBody>
                  <a:tcPr anchor="ctr">
                    <a:solidFill>
                      <a:srgbClr val="FFE196"/>
                    </a:solidFill>
                  </a:tcPr>
                </a:tc>
                <a:extLst>
                  <a:ext uri="{0D108BD9-81ED-4DB2-BD59-A6C34878D82A}">
                    <a16:rowId xmlns:a16="http://schemas.microsoft.com/office/drawing/2014/main" val="2285736798"/>
                  </a:ext>
                </a:extLst>
              </a:tr>
              <a:tr h="437558">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3 Jahre</a:t>
                      </a:r>
                    </a:p>
                  </a:txBody>
                  <a:tcPr>
                    <a:solidFill>
                      <a:srgbClr val="FFE196"/>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50000"/>
                      </a:schemeClr>
                    </a:solidFill>
                  </a:tcPr>
                </a:tc>
                <a:tc>
                  <a:txBody>
                    <a:bodyPr/>
                    <a:lstStyle/>
                    <a:p>
                      <a:endParaRPr lang="de-AT" dirty="0"/>
                    </a:p>
                  </a:txBody>
                  <a:tcPr>
                    <a:solidFill>
                      <a:schemeClr val="tx2">
                        <a:lumMod val="90000"/>
                        <a:lumOff val="10000"/>
                        <a:alpha val="50000"/>
                      </a:schemeClr>
                    </a:solidFill>
                  </a:tcPr>
                </a:tc>
                <a:tc>
                  <a:txBody>
                    <a:bodyPr/>
                    <a:lstStyle/>
                    <a:p>
                      <a:endParaRPr lang="de-AT" dirty="0"/>
                    </a:p>
                  </a:txBody>
                  <a:tcPr>
                    <a:solidFill>
                      <a:schemeClr val="bg1">
                        <a:lumMod val="95000"/>
                      </a:schemeClr>
                    </a:solidFill>
                  </a:tcPr>
                </a:tc>
                <a:tc>
                  <a:txBody>
                    <a:bodyPr/>
                    <a:lstStyle/>
                    <a:p>
                      <a:endParaRPr lang="de-AT" dirty="0"/>
                    </a:p>
                  </a:txBody>
                  <a:tcPr>
                    <a:solidFill>
                      <a:schemeClr val="bg1">
                        <a:lumMod val="95000"/>
                      </a:schemeClr>
                    </a:solidFill>
                  </a:tcPr>
                </a:tc>
                <a:tc>
                  <a:txBody>
                    <a:bodyPr/>
                    <a:lstStyle/>
                    <a:p>
                      <a:endParaRPr lang="de-AT" dirty="0"/>
                    </a:p>
                  </a:txBody>
                  <a:tcPr>
                    <a:solidFill>
                      <a:schemeClr val="bg1">
                        <a:lumMod val="95000"/>
                      </a:schemeClr>
                    </a:solidFill>
                  </a:tcPr>
                </a:tc>
                <a:tc>
                  <a:txBody>
                    <a:bodyPr/>
                    <a:lstStyle/>
                    <a:p>
                      <a:endParaRPr lang="de-AT"/>
                    </a:p>
                  </a:txBody>
                  <a:tcPr>
                    <a:solidFill>
                      <a:schemeClr val="bg1">
                        <a:lumMod val="95000"/>
                      </a:schemeClr>
                    </a:solidFill>
                  </a:tcPr>
                </a:tc>
                <a:extLst>
                  <a:ext uri="{0D108BD9-81ED-4DB2-BD59-A6C34878D82A}">
                    <a16:rowId xmlns:a16="http://schemas.microsoft.com/office/drawing/2014/main" val="3325166919"/>
                  </a:ext>
                </a:extLst>
              </a:tr>
              <a:tr h="437558">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4 Jahre</a:t>
                      </a:r>
                    </a:p>
                  </a:txBody>
                  <a:tcPr>
                    <a:solidFill>
                      <a:srgbClr val="FFE196"/>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rgbClr val="90A3B5"/>
                    </a:solidFill>
                  </a:tcPr>
                </a:tc>
                <a:tc>
                  <a:txBody>
                    <a:bodyPr/>
                    <a:lstStyle/>
                    <a:p>
                      <a:endParaRPr lang="de-AT"/>
                    </a:p>
                  </a:txBody>
                  <a:tcPr>
                    <a:solidFill>
                      <a:schemeClr val="bg1">
                        <a:lumMod val="95000"/>
                      </a:schemeClr>
                    </a:solidFill>
                  </a:tcPr>
                </a:tc>
                <a:tc>
                  <a:txBody>
                    <a:bodyPr/>
                    <a:lstStyle/>
                    <a:p>
                      <a:endParaRPr lang="de-AT"/>
                    </a:p>
                  </a:txBody>
                  <a:tcPr>
                    <a:solidFill>
                      <a:schemeClr val="bg1">
                        <a:lumMod val="95000"/>
                      </a:schemeClr>
                    </a:solidFill>
                  </a:tcPr>
                </a:tc>
                <a:tc>
                  <a:txBody>
                    <a:bodyPr/>
                    <a:lstStyle/>
                    <a:p>
                      <a:endParaRPr lang="de-AT" dirty="0"/>
                    </a:p>
                  </a:txBody>
                  <a:tcPr>
                    <a:solidFill>
                      <a:schemeClr val="bg1">
                        <a:lumMod val="95000"/>
                      </a:schemeClr>
                    </a:solidFill>
                  </a:tcPr>
                </a:tc>
                <a:extLst>
                  <a:ext uri="{0D108BD9-81ED-4DB2-BD59-A6C34878D82A}">
                    <a16:rowId xmlns:a16="http://schemas.microsoft.com/office/drawing/2014/main" val="3996678918"/>
                  </a:ext>
                </a:extLst>
              </a:tr>
              <a:tr h="437558">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5-6 Jahre</a:t>
                      </a:r>
                    </a:p>
                  </a:txBody>
                  <a:tcPr>
                    <a:solidFill>
                      <a:srgbClr val="FFE196"/>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rgbClr val="456583"/>
                    </a:solidFill>
                  </a:tcPr>
                </a:tc>
                <a:tc>
                  <a:txBody>
                    <a:bodyPr/>
                    <a:lstStyle/>
                    <a:p>
                      <a:endParaRPr lang="de-AT" dirty="0"/>
                    </a:p>
                  </a:txBody>
                  <a:tcPr>
                    <a:solidFill>
                      <a:srgbClr val="90A3B5"/>
                    </a:solidFill>
                  </a:tcPr>
                </a:tc>
                <a:tc>
                  <a:txBody>
                    <a:bodyPr/>
                    <a:lstStyle/>
                    <a:p>
                      <a:endParaRPr lang="de-AT"/>
                    </a:p>
                  </a:txBody>
                  <a:tcPr>
                    <a:solidFill>
                      <a:schemeClr val="bg1">
                        <a:lumMod val="95000"/>
                      </a:schemeClr>
                    </a:solidFill>
                  </a:tcPr>
                </a:tc>
                <a:tc>
                  <a:txBody>
                    <a:bodyPr/>
                    <a:lstStyle/>
                    <a:p>
                      <a:endParaRPr lang="de-AT"/>
                    </a:p>
                  </a:txBody>
                  <a:tcPr>
                    <a:solidFill>
                      <a:schemeClr val="bg1">
                        <a:lumMod val="95000"/>
                      </a:schemeClr>
                    </a:solidFill>
                  </a:tcPr>
                </a:tc>
                <a:extLst>
                  <a:ext uri="{0D108BD9-81ED-4DB2-BD59-A6C34878D82A}">
                    <a16:rowId xmlns:a16="http://schemas.microsoft.com/office/drawing/2014/main" val="1384189102"/>
                  </a:ext>
                </a:extLst>
              </a:tr>
              <a:tr h="437558">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7-9 Jahre</a:t>
                      </a:r>
                    </a:p>
                  </a:txBody>
                  <a:tcPr>
                    <a:solidFill>
                      <a:srgbClr val="FFE196"/>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sz="1800" kern="1200" dirty="0">
                        <a:solidFill>
                          <a:schemeClr val="dk1"/>
                        </a:solidFill>
                        <a:latin typeface="+mn-lt"/>
                        <a:ea typeface="+mn-ea"/>
                        <a:cs typeface="+mn-cs"/>
                      </a:endParaRPr>
                    </a:p>
                  </a:txBody>
                  <a:tcPr>
                    <a:solidFill>
                      <a:srgbClr val="456583"/>
                    </a:solidFill>
                  </a:tcPr>
                </a:tc>
                <a:tc>
                  <a:txBody>
                    <a:bodyPr/>
                    <a:lstStyle/>
                    <a:p>
                      <a:endParaRPr lang="de-AT" dirty="0"/>
                    </a:p>
                  </a:txBody>
                  <a:tcPr>
                    <a:solidFill>
                      <a:srgbClr val="90A3B5"/>
                    </a:solidFill>
                  </a:tcPr>
                </a:tc>
                <a:tc>
                  <a:txBody>
                    <a:bodyPr/>
                    <a:lstStyle/>
                    <a:p>
                      <a:endParaRPr lang="de-AT"/>
                    </a:p>
                  </a:txBody>
                  <a:tcPr>
                    <a:solidFill>
                      <a:schemeClr val="bg1">
                        <a:lumMod val="95000"/>
                      </a:schemeClr>
                    </a:solidFill>
                  </a:tcPr>
                </a:tc>
                <a:extLst>
                  <a:ext uri="{0D108BD9-81ED-4DB2-BD59-A6C34878D82A}">
                    <a16:rowId xmlns:a16="http://schemas.microsoft.com/office/drawing/2014/main" val="1678815289"/>
                  </a:ext>
                </a:extLst>
              </a:tr>
              <a:tr h="437558">
                <a:tc>
                  <a:txBody>
                    <a:bodyPr/>
                    <a:lstStyle/>
                    <a:p>
                      <a:pPr algn="ctr"/>
                      <a:r>
                        <a:rPr lang="de-AT" b="0" i="0" dirty="0">
                          <a:solidFill>
                            <a:schemeClr val="tx2">
                              <a:lumMod val="90000"/>
                              <a:lumOff val="10000"/>
                            </a:schemeClr>
                          </a:solidFill>
                          <a:latin typeface="Calibri Light" panose="020F0302020204030204" pitchFamily="34" charset="0"/>
                          <a:cs typeface="Calibri Light" panose="020F0302020204030204" pitchFamily="34" charset="0"/>
                        </a:rPr>
                        <a:t>10+ Jahre</a:t>
                      </a:r>
                    </a:p>
                  </a:txBody>
                  <a:tcPr>
                    <a:solidFill>
                      <a:srgbClr val="FFE196"/>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dirty="0"/>
                    </a:p>
                  </a:txBody>
                  <a:tcPr>
                    <a:solidFill>
                      <a:schemeClr val="tx2">
                        <a:lumMod val="90000"/>
                        <a:lumOff val="10000"/>
                        <a:alpha val="80000"/>
                      </a:schemeClr>
                    </a:solidFill>
                  </a:tcPr>
                </a:tc>
                <a:tc>
                  <a:txBody>
                    <a:bodyPr/>
                    <a:lstStyle/>
                    <a:p>
                      <a:endParaRPr lang="de-AT" sz="1800" kern="1200" dirty="0">
                        <a:solidFill>
                          <a:schemeClr val="dk1"/>
                        </a:solidFill>
                        <a:latin typeface="+mn-lt"/>
                        <a:ea typeface="+mn-ea"/>
                        <a:cs typeface="+mn-cs"/>
                      </a:endParaRPr>
                    </a:p>
                  </a:txBody>
                  <a:tcPr>
                    <a:solidFill>
                      <a:srgbClr val="456583"/>
                    </a:solidFill>
                  </a:tcPr>
                </a:tc>
                <a:tc>
                  <a:txBody>
                    <a:bodyPr/>
                    <a:lstStyle/>
                    <a:p>
                      <a:endParaRPr lang="de-AT" dirty="0"/>
                    </a:p>
                  </a:txBody>
                  <a:tcPr>
                    <a:solidFill>
                      <a:srgbClr val="90A3B5"/>
                    </a:solidFill>
                  </a:tcPr>
                </a:tc>
                <a:extLst>
                  <a:ext uri="{0D108BD9-81ED-4DB2-BD59-A6C34878D82A}">
                    <a16:rowId xmlns:a16="http://schemas.microsoft.com/office/drawing/2014/main" val="3446878290"/>
                  </a:ext>
                </a:extLst>
              </a:tr>
            </a:tbl>
          </a:graphicData>
        </a:graphic>
      </p:graphicFrame>
      <p:cxnSp>
        <p:nvCxnSpPr>
          <p:cNvPr id="7" name="Gerade Verbindung mit Pfeil 6">
            <a:extLst>
              <a:ext uri="{FF2B5EF4-FFF2-40B4-BE49-F238E27FC236}">
                <a16:creationId xmlns:a16="http://schemas.microsoft.com/office/drawing/2014/main" id="{C9D57219-CA4D-AC90-CD1B-5871334D412B}"/>
              </a:ext>
            </a:extLst>
          </p:cNvPr>
          <p:cNvCxnSpPr>
            <a:cxnSpLocks/>
          </p:cNvCxnSpPr>
          <p:nvPr/>
        </p:nvCxnSpPr>
        <p:spPr>
          <a:xfrm>
            <a:off x="3715657" y="1003752"/>
            <a:ext cx="4963886" cy="0"/>
          </a:xfrm>
          <a:prstGeom prst="straightConnector1">
            <a:avLst/>
          </a:prstGeom>
          <a:ln w="38100">
            <a:solidFill>
              <a:schemeClr val="bg1"/>
            </a:solidFill>
            <a:headEnd type="oval" w="med" len="me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34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D0BD1-5AD6-37C0-28DC-BF1E3743AD03}"/>
              </a:ext>
            </a:extLst>
          </p:cNvPr>
          <p:cNvSpPr>
            <a:spLocks noGrp="1"/>
          </p:cNvSpPr>
          <p:nvPr>
            <p:ph type="title"/>
          </p:nvPr>
        </p:nvSpPr>
        <p:spPr>
          <a:xfrm>
            <a:off x="794658" y="437896"/>
            <a:ext cx="10515600" cy="1325563"/>
          </a:xfrm>
        </p:spPr>
        <p:txBody>
          <a:bodyPr>
            <a:normAutofit/>
          </a:bodyPr>
          <a:lstStyle/>
          <a:p>
            <a:r>
              <a:rPr lang="de-DE" sz="4000" b="1" dirty="0">
                <a:solidFill>
                  <a:schemeClr val="tx2">
                    <a:lumMod val="90000"/>
                    <a:lumOff val="10000"/>
                  </a:schemeClr>
                </a:solidFill>
                <a:latin typeface="Calibri Light" panose="020F0302020204030204" pitchFamily="34" charset="0"/>
                <a:cs typeface="Calibri Light" panose="020F0302020204030204" pitchFamily="34" charset="0"/>
              </a:rPr>
              <a:t>Vermeidung von Retraumatisierungen durch polizeiliche Befragungen </a:t>
            </a:r>
            <a:endParaRPr lang="de-AT" sz="4000" b="1" dirty="0">
              <a:solidFill>
                <a:schemeClr val="tx2">
                  <a:lumMod val="90000"/>
                  <a:lumOff val="10000"/>
                </a:schemeClr>
              </a:solidFill>
              <a:latin typeface="Calibri Light" panose="020F0302020204030204" pitchFamily="34" charset="0"/>
              <a:cs typeface="Calibri Light" panose="020F0302020204030204" pitchFamily="34" charset="0"/>
            </a:endParaRPr>
          </a:p>
        </p:txBody>
      </p:sp>
      <p:pic>
        <p:nvPicPr>
          <p:cNvPr id="5" name="Grafik 4" descr="Neutrale Gesichtskontur mit einfarbiger Füllung">
            <a:extLst>
              <a:ext uri="{FF2B5EF4-FFF2-40B4-BE49-F238E27FC236}">
                <a16:creationId xmlns:a16="http://schemas.microsoft.com/office/drawing/2014/main" id="{C71D334E-4759-3F82-0AB4-BCAD5EF5F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4768" y="1719917"/>
            <a:ext cx="870352" cy="870352"/>
          </a:xfrm>
          <a:prstGeom prst="rect">
            <a:avLst/>
          </a:prstGeom>
        </p:spPr>
      </p:pic>
      <p:pic>
        <p:nvPicPr>
          <p:cNvPr id="7" name="Grafik 6" descr="Lächelnde Gesichtskontur mit einfarbiger Füllung">
            <a:extLst>
              <a:ext uri="{FF2B5EF4-FFF2-40B4-BE49-F238E27FC236}">
                <a16:creationId xmlns:a16="http://schemas.microsoft.com/office/drawing/2014/main" id="{C6ACF05D-8E4D-3075-84B5-34D2715413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0085" y="1712020"/>
            <a:ext cx="870352" cy="870352"/>
          </a:xfrm>
          <a:prstGeom prst="rect">
            <a:avLst/>
          </a:prstGeom>
        </p:spPr>
      </p:pic>
      <p:sp>
        <p:nvSpPr>
          <p:cNvPr id="9" name="Textfeld 8">
            <a:extLst>
              <a:ext uri="{FF2B5EF4-FFF2-40B4-BE49-F238E27FC236}">
                <a16:creationId xmlns:a16="http://schemas.microsoft.com/office/drawing/2014/main" id="{7EE05345-D811-5BFF-320D-488AC0BA1CDB}"/>
              </a:ext>
            </a:extLst>
          </p:cNvPr>
          <p:cNvSpPr txBox="1"/>
          <p:nvPr/>
        </p:nvSpPr>
        <p:spPr>
          <a:xfrm>
            <a:off x="6122922" y="5582388"/>
            <a:ext cx="6098058" cy="950132"/>
          </a:xfrm>
          <a:prstGeom prst="rect">
            <a:avLst/>
          </a:prstGeom>
          <a:noFill/>
        </p:spPr>
        <p:txBody>
          <a:bodyPr wrap="square">
            <a:spAutoFit/>
          </a:bodyPr>
          <a:lstStyle/>
          <a:p>
            <a:pPr marL="471488" indent="-457200">
              <a:lnSpc>
                <a:spcPts val="3360"/>
              </a:lnSpc>
              <a:spcBef>
                <a:spcPts val="1600"/>
              </a:spcBef>
              <a:buFont typeface="Arial" panose="020B0604020202020204" pitchFamily="34" charset="0"/>
              <a:buChar char="•"/>
            </a:pPr>
            <a:r>
              <a:rPr lang="de-AT" sz="2800" dirty="0">
                <a:solidFill>
                  <a:schemeClr val="tx2">
                    <a:lumMod val="90000"/>
                    <a:lumOff val="10000"/>
                  </a:schemeClr>
                </a:solidFill>
                <a:highlight>
                  <a:srgbClr val="FEC225"/>
                </a:highlight>
                <a:latin typeface="Calibri Light" panose="020F0302020204030204" pitchFamily="34" charset="0"/>
                <a:ea typeface="+mj-ea"/>
                <a:cs typeface="Calibri Light" panose="020F0302020204030204" pitchFamily="34" charset="0"/>
              </a:rPr>
              <a:t>Ohnmachtsgefühl nicht erneut hervorrufen</a:t>
            </a:r>
          </a:p>
        </p:txBody>
      </p:sp>
      <p:sp>
        <p:nvSpPr>
          <p:cNvPr id="11" name="Textfeld 10">
            <a:extLst>
              <a:ext uri="{FF2B5EF4-FFF2-40B4-BE49-F238E27FC236}">
                <a16:creationId xmlns:a16="http://schemas.microsoft.com/office/drawing/2014/main" id="{2E944A5A-6E15-DC82-59D7-9C4039CD2BDC}"/>
              </a:ext>
            </a:extLst>
          </p:cNvPr>
          <p:cNvSpPr txBox="1"/>
          <p:nvPr/>
        </p:nvSpPr>
        <p:spPr>
          <a:xfrm>
            <a:off x="617987" y="2785223"/>
            <a:ext cx="5257798" cy="2030941"/>
          </a:xfrm>
          <a:prstGeom prst="rect">
            <a:avLst/>
          </a:prstGeom>
          <a:noFill/>
        </p:spPr>
        <p:txBody>
          <a:bodyPr wrap="square">
            <a:spAutoFit/>
          </a:bodyPr>
          <a:lstStyle/>
          <a:p>
            <a:pPr marL="360363" indent="-346075">
              <a:lnSpc>
                <a:spcPts val="3360"/>
              </a:lnSpc>
              <a:spcBef>
                <a:spcPts val="1600"/>
              </a:spcBef>
              <a:buFont typeface="Arial" panose="020B0604020202020204" pitchFamily="34" charset="0"/>
              <a:buChar char="•"/>
            </a:pPr>
            <a:r>
              <a:rPr lang="de-AT" sz="2800" dirty="0">
                <a:solidFill>
                  <a:schemeClr val="tx2">
                    <a:lumMod val="90000"/>
                    <a:lumOff val="10000"/>
                  </a:schemeClr>
                </a:solidFill>
                <a:latin typeface="Calibri Light" panose="020F0302020204030204" pitchFamily="34" charset="0"/>
                <a:ea typeface="+mj-ea"/>
                <a:cs typeface="Calibri Light" panose="020F0302020204030204" pitchFamily="34" charset="0"/>
              </a:rPr>
              <a:t>„Warum/Wieso?“</a:t>
            </a:r>
          </a:p>
          <a:p>
            <a:pPr marL="360363" indent="-346075">
              <a:lnSpc>
                <a:spcPts val="3360"/>
              </a:lnSpc>
              <a:spcBef>
                <a:spcPts val="1600"/>
              </a:spcBef>
            </a:pPr>
            <a:r>
              <a:rPr lang="de-AT" sz="2800" dirty="0">
                <a:solidFill>
                  <a:schemeClr val="tx2">
                    <a:lumMod val="90000"/>
                    <a:lumOff val="10000"/>
                  </a:schemeClr>
                </a:solidFill>
                <a:latin typeface="Calibri Light" panose="020F0302020204030204" pitchFamily="34" charset="0"/>
                <a:ea typeface="+mj-ea"/>
                <a:cs typeface="Calibri Light" panose="020F0302020204030204" pitchFamily="34" charset="0"/>
              </a:rPr>
              <a:t>   „Warum bist du trotzdem wieder hingegangen/Wieso hast du dich nicht gewehrt?“ </a:t>
            </a:r>
            <a:endParaRPr lang="de-AT" sz="2800" dirty="0"/>
          </a:p>
        </p:txBody>
      </p:sp>
      <p:sp>
        <p:nvSpPr>
          <p:cNvPr id="13" name="Textfeld 12">
            <a:extLst>
              <a:ext uri="{FF2B5EF4-FFF2-40B4-BE49-F238E27FC236}">
                <a16:creationId xmlns:a16="http://schemas.microsoft.com/office/drawing/2014/main" id="{2B40DE17-320C-44E2-F0A6-BE023BC0B541}"/>
              </a:ext>
            </a:extLst>
          </p:cNvPr>
          <p:cNvSpPr txBox="1"/>
          <p:nvPr/>
        </p:nvSpPr>
        <p:spPr>
          <a:xfrm>
            <a:off x="5632621" y="2735409"/>
            <a:ext cx="6363728" cy="1822165"/>
          </a:xfrm>
          <a:prstGeom prst="rect">
            <a:avLst/>
          </a:prstGeom>
          <a:noFill/>
        </p:spPr>
        <p:txBody>
          <a:bodyPr wrap="square">
            <a:spAutoFit/>
          </a:bodyPr>
          <a:lstStyle/>
          <a:p>
            <a:pPr marL="928688" lvl="1" indent="-457200">
              <a:lnSpc>
                <a:spcPts val="3360"/>
              </a:lnSpc>
              <a:spcBef>
                <a:spcPts val="1600"/>
              </a:spcBef>
              <a:buFont typeface="Arial" panose="020B0604020202020204" pitchFamily="34" charset="0"/>
              <a:buChar char="•"/>
            </a:pPr>
            <a:r>
              <a:rPr lang="de-AT" sz="2800" dirty="0">
                <a:solidFill>
                  <a:schemeClr val="tx2">
                    <a:lumMod val="90000"/>
                    <a:lumOff val="10000"/>
                  </a:schemeClr>
                </a:solidFill>
                <a:highlight>
                  <a:srgbClr val="FEC225"/>
                </a:highlight>
                <a:latin typeface="Calibri Light" panose="020F0302020204030204" pitchFamily="34" charset="0"/>
                <a:ea typeface="+mj-ea"/>
                <a:cs typeface="Calibri Light" panose="020F0302020204030204" pitchFamily="34" charset="0"/>
              </a:rPr>
              <a:t>„Weil...“</a:t>
            </a:r>
            <a:r>
              <a:rPr lang="de-AT" sz="2800" dirty="0">
                <a:solidFill>
                  <a:schemeClr val="tx2">
                    <a:lumMod val="90000"/>
                    <a:lumOff val="10000"/>
                  </a:schemeClr>
                </a:solidFill>
                <a:latin typeface="Calibri Light" panose="020F0302020204030204" pitchFamily="34" charset="0"/>
                <a:ea typeface="+mj-ea"/>
                <a:cs typeface="Calibri Light" panose="020F0302020204030204" pitchFamily="34" charset="0"/>
              </a:rPr>
              <a:t>„Du bist trotzdem wieder hingegangen, weil…“/ „Du hast erzählt du hast dich nicht gewehrt, weil…?“</a:t>
            </a:r>
          </a:p>
        </p:txBody>
      </p:sp>
      <p:sp>
        <p:nvSpPr>
          <p:cNvPr id="15" name="Textfeld 14">
            <a:extLst>
              <a:ext uri="{FF2B5EF4-FFF2-40B4-BE49-F238E27FC236}">
                <a16:creationId xmlns:a16="http://schemas.microsoft.com/office/drawing/2014/main" id="{AA50BEFE-C149-CD4D-08DC-8DBE712E303B}"/>
              </a:ext>
            </a:extLst>
          </p:cNvPr>
          <p:cNvSpPr txBox="1"/>
          <p:nvPr/>
        </p:nvSpPr>
        <p:spPr>
          <a:xfrm>
            <a:off x="127686" y="4818125"/>
            <a:ext cx="5548477" cy="1386149"/>
          </a:xfrm>
          <a:prstGeom prst="rect">
            <a:avLst/>
          </a:prstGeom>
          <a:noFill/>
        </p:spPr>
        <p:txBody>
          <a:bodyPr wrap="square">
            <a:spAutoFit/>
          </a:bodyPr>
          <a:lstStyle/>
          <a:p>
            <a:pPr marL="928688" lvl="1" indent="-457200">
              <a:lnSpc>
                <a:spcPts val="3360"/>
              </a:lnSpc>
              <a:spcBef>
                <a:spcPts val="1600"/>
              </a:spcBef>
              <a:buFont typeface="Arial" panose="020B0604020202020204" pitchFamily="34" charset="0"/>
              <a:buChar char="•"/>
            </a:pPr>
            <a:r>
              <a:rPr lang="de-AT" sz="2800" dirty="0">
                <a:solidFill>
                  <a:schemeClr val="tx2">
                    <a:lumMod val="90000"/>
                    <a:lumOff val="10000"/>
                  </a:schemeClr>
                </a:solidFill>
                <a:latin typeface="Calibri Light" panose="020F0302020204030204" pitchFamily="34" charset="0"/>
                <a:ea typeface="+mj-ea"/>
                <a:cs typeface="Calibri Light" panose="020F0302020204030204" pitchFamily="34" charset="0"/>
              </a:rPr>
              <a:t>„Kannst du mir etwas darüber erzählen, dass…“ – kann schwierig sein (Ja/Nein-Frage)</a:t>
            </a:r>
          </a:p>
        </p:txBody>
      </p:sp>
      <p:sp>
        <p:nvSpPr>
          <p:cNvPr id="17" name="Textfeld 16">
            <a:extLst>
              <a:ext uri="{FF2B5EF4-FFF2-40B4-BE49-F238E27FC236}">
                <a16:creationId xmlns:a16="http://schemas.microsoft.com/office/drawing/2014/main" id="{5EC0E507-E2ED-569D-64CA-D736CCB522E6}"/>
              </a:ext>
            </a:extLst>
          </p:cNvPr>
          <p:cNvSpPr txBox="1"/>
          <p:nvPr/>
        </p:nvSpPr>
        <p:spPr>
          <a:xfrm>
            <a:off x="6122922" y="4730730"/>
            <a:ext cx="6363728" cy="523220"/>
          </a:xfrm>
          <a:prstGeom prst="rect">
            <a:avLst/>
          </a:prstGeom>
          <a:noFill/>
        </p:spPr>
        <p:txBody>
          <a:bodyPr wrap="square">
            <a:spAutoFit/>
          </a:bodyPr>
          <a:lstStyle/>
          <a:p>
            <a:pPr marL="457200" indent="-457200">
              <a:buFont typeface="Arial" panose="020B0604020202020204" pitchFamily="34" charset="0"/>
              <a:buChar char="•"/>
            </a:pPr>
            <a:r>
              <a:rPr lang="de-AT" sz="2800" dirty="0">
                <a:solidFill>
                  <a:schemeClr val="tx2">
                    <a:lumMod val="90000"/>
                    <a:lumOff val="10000"/>
                  </a:schemeClr>
                </a:solidFill>
                <a:highlight>
                  <a:srgbClr val="FEC225"/>
                </a:highlight>
                <a:latin typeface="Calibri Light" panose="020F0302020204030204" pitchFamily="34" charset="0"/>
                <a:ea typeface="+mj-ea"/>
                <a:cs typeface="Calibri Light" panose="020F0302020204030204" pitchFamily="34" charset="0"/>
              </a:rPr>
              <a:t>„Erzähl mir etwas über…“</a:t>
            </a:r>
            <a:endParaRPr lang="de-AT" sz="2800" dirty="0">
              <a:highlight>
                <a:srgbClr val="FEC225"/>
              </a:highlight>
            </a:endParaRPr>
          </a:p>
        </p:txBody>
      </p:sp>
    </p:spTree>
    <p:extLst>
      <p:ext uri="{BB962C8B-B14F-4D97-AF65-F5344CB8AC3E}">
        <p14:creationId xmlns:p14="http://schemas.microsoft.com/office/powerpoint/2010/main" val="429495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3ECE-F367-187A-9C5C-113A2275C5D9}"/>
              </a:ext>
            </a:extLst>
          </p:cNvPr>
          <p:cNvSpPr>
            <a:spLocks noGrp="1"/>
          </p:cNvSpPr>
          <p:nvPr>
            <p:ph type="title"/>
          </p:nvPr>
        </p:nvSpPr>
        <p:spPr>
          <a:xfrm>
            <a:off x="838200" y="524782"/>
            <a:ext cx="10515600" cy="1325563"/>
          </a:xfrm>
        </p:spPr>
        <p:txBody>
          <a:bodyPr>
            <a:normAutofit/>
          </a:bodyPr>
          <a:lstStyle/>
          <a:p>
            <a:r>
              <a:rPr lang="de-DE" sz="4000" b="1" dirty="0">
                <a:solidFill>
                  <a:schemeClr val="tx2">
                    <a:lumMod val="90000"/>
                    <a:lumOff val="10000"/>
                  </a:schemeClr>
                </a:solidFill>
                <a:latin typeface="Calibri Light" panose="020F0302020204030204" pitchFamily="34" charset="0"/>
                <a:cs typeface="Calibri Light" panose="020F0302020204030204" pitchFamily="34" charset="0"/>
              </a:rPr>
              <a:t>Befragungen von Kindern im Spannungsfeld von Strafverfolgung und Kinderschutz </a:t>
            </a:r>
            <a:endParaRPr lang="de-AT" sz="4000" b="1" dirty="0">
              <a:solidFill>
                <a:schemeClr val="tx2">
                  <a:lumMod val="90000"/>
                  <a:lumOff val="10000"/>
                </a:schemeClr>
              </a:solidFill>
              <a:latin typeface="Calibri Light" panose="020F0302020204030204" pitchFamily="34" charset="0"/>
              <a:cs typeface="Calibri Light" panose="020F0302020204030204" pitchFamily="34" charset="0"/>
            </a:endParaRPr>
          </a:p>
        </p:txBody>
      </p:sp>
      <p:graphicFrame>
        <p:nvGraphicFramePr>
          <p:cNvPr id="6" name="Inhaltsplatzhalter 5">
            <a:extLst>
              <a:ext uri="{FF2B5EF4-FFF2-40B4-BE49-F238E27FC236}">
                <a16:creationId xmlns:a16="http://schemas.microsoft.com/office/drawing/2014/main" id="{9F852669-4FD9-A07D-91EE-03F05943948D}"/>
              </a:ext>
            </a:extLst>
          </p:cNvPr>
          <p:cNvGraphicFramePr>
            <a:graphicFrameLocks noGrp="1"/>
          </p:cNvGraphicFramePr>
          <p:nvPr>
            <p:ph idx="1"/>
            <p:extLst>
              <p:ext uri="{D42A27DB-BD31-4B8C-83A1-F6EECF244321}">
                <p14:modId xmlns:p14="http://schemas.microsoft.com/office/powerpoint/2010/main" val="3434522611"/>
              </p:ext>
            </p:extLst>
          </p:nvPr>
        </p:nvGraphicFramePr>
        <p:xfrm>
          <a:off x="838200" y="2046513"/>
          <a:ext cx="10515600" cy="4446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9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CB5318-AA88-7108-2AD5-BB47E92DD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9885" y="5695092"/>
            <a:ext cx="3280230" cy="934484"/>
          </a:xfrm>
          <a:prstGeom prst="rect">
            <a:avLst/>
          </a:prstGeom>
        </p:spPr>
      </p:pic>
      <p:sp>
        <p:nvSpPr>
          <p:cNvPr id="5" name="Textfeld 4">
            <a:extLst>
              <a:ext uri="{FF2B5EF4-FFF2-40B4-BE49-F238E27FC236}">
                <a16:creationId xmlns:a16="http://schemas.microsoft.com/office/drawing/2014/main" id="{017277DD-FDCC-CB77-0ABE-9A61D1D7FC2B}"/>
              </a:ext>
            </a:extLst>
          </p:cNvPr>
          <p:cNvSpPr txBox="1"/>
          <p:nvPr/>
        </p:nvSpPr>
        <p:spPr>
          <a:xfrm>
            <a:off x="830096" y="4881866"/>
            <a:ext cx="10845598" cy="1154162"/>
          </a:xfrm>
          <a:prstGeom prst="rect">
            <a:avLst/>
          </a:prstGeom>
          <a:noFill/>
        </p:spPr>
        <p:txBody>
          <a:bodyPr wrap="none" rtlCol="0">
            <a:spAutoFit/>
          </a:bodyPr>
          <a:lstStyle/>
          <a:p>
            <a:r>
              <a:rPr lang="de-AT" sz="3000" b="1" dirty="0">
                <a:solidFill>
                  <a:srgbClr val="FFC224"/>
                </a:solidFill>
                <a:latin typeface="Calibri Light" panose="020F0302020204030204" pitchFamily="34" charset="0"/>
                <a:cs typeface="Calibri Light" panose="020F0302020204030204" pitchFamily="34" charset="0"/>
              </a:rPr>
              <a:t>Möchten Sie Informationsfolder oder Plakate für Ihre Dienststelle?</a:t>
            </a:r>
          </a:p>
          <a:p>
            <a:endParaRPr lang="de-AT" sz="1300" dirty="0">
              <a:solidFill>
                <a:srgbClr val="FFC224"/>
              </a:solidFill>
              <a:latin typeface="Calibri Light" panose="020F0302020204030204" pitchFamily="34" charset="0"/>
              <a:cs typeface="Calibri Light" panose="020F0302020204030204" pitchFamily="34" charset="0"/>
            </a:endParaRPr>
          </a:p>
          <a:p>
            <a:r>
              <a:rPr lang="de-AT" sz="2600" dirty="0">
                <a:solidFill>
                  <a:srgbClr val="FFC224"/>
                </a:solidFill>
                <a:latin typeface="Calibri Light" panose="020F0302020204030204" pitchFamily="34" charset="0"/>
                <a:cs typeface="Calibri Light" panose="020F0302020204030204" pitchFamily="34" charset="0"/>
              </a:rPr>
              <a:t>Bestellungen an: </a:t>
            </a:r>
            <a:r>
              <a:rPr lang="de-AT" sz="2600" dirty="0" err="1">
                <a:solidFill>
                  <a:schemeClr val="tx2">
                    <a:lumMod val="90000"/>
                    <a:lumOff val="10000"/>
                  </a:schemeClr>
                </a:solidFill>
                <a:latin typeface="Calibri Light" panose="020F0302020204030204" pitchFamily="34" charset="0"/>
                <a:cs typeface="Calibri Light" panose="020F0302020204030204" pitchFamily="34" charset="0"/>
              </a:rPr>
              <a:t>info@pb-fachstelle.at</a:t>
            </a:r>
            <a:endParaRPr lang="de-AT" sz="2600" dirty="0">
              <a:solidFill>
                <a:srgbClr val="FFC224"/>
              </a:solidFill>
              <a:latin typeface="Calibri Light" panose="020F0302020204030204" pitchFamily="34" charset="0"/>
              <a:cs typeface="Calibri Light" panose="020F0302020204030204" pitchFamily="34" charset="0"/>
            </a:endParaRPr>
          </a:p>
        </p:txBody>
      </p:sp>
      <p:pic>
        <p:nvPicPr>
          <p:cNvPr id="8" name="Grafik 7">
            <a:extLst>
              <a:ext uri="{FF2B5EF4-FFF2-40B4-BE49-F238E27FC236}">
                <a16:creationId xmlns:a16="http://schemas.microsoft.com/office/drawing/2014/main" id="{5B64952B-F3D7-D26C-C4E9-D490FB837F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84909">
            <a:off x="2005823" y="1018666"/>
            <a:ext cx="4441210" cy="3122788"/>
          </a:xfrm>
          <a:prstGeom prst="rect">
            <a:avLst/>
          </a:prstGeom>
        </p:spPr>
      </p:pic>
      <p:pic>
        <p:nvPicPr>
          <p:cNvPr id="9" name="Grafik 8">
            <a:extLst>
              <a:ext uri="{FF2B5EF4-FFF2-40B4-BE49-F238E27FC236}">
                <a16:creationId xmlns:a16="http://schemas.microsoft.com/office/drawing/2014/main" id="{36A94145-6A90-2396-DC6E-853BA8B460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09046">
            <a:off x="8081708" y="1213216"/>
            <a:ext cx="1918460" cy="2697834"/>
          </a:xfrm>
          <a:prstGeom prst="rect">
            <a:avLst/>
          </a:prstGeom>
        </p:spPr>
      </p:pic>
    </p:spTree>
    <p:extLst>
      <p:ext uri="{BB962C8B-B14F-4D97-AF65-F5344CB8AC3E}">
        <p14:creationId xmlns:p14="http://schemas.microsoft.com/office/powerpoint/2010/main" val="218223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26ADD4-E44A-25B1-4B96-58736386657C}"/>
              </a:ext>
            </a:extLst>
          </p:cNvPr>
          <p:cNvSpPr>
            <a:spLocks noGrp="1"/>
          </p:cNvSpPr>
          <p:nvPr>
            <p:ph idx="1"/>
          </p:nvPr>
        </p:nvSpPr>
        <p:spPr>
          <a:xfrm>
            <a:off x="1012371" y="1404710"/>
            <a:ext cx="10515600" cy="4351338"/>
          </a:xfrm>
        </p:spPr>
        <p:txBody>
          <a:bodyPr>
            <a:normAutofit fontScale="92500" lnSpcReduction="10000"/>
          </a:bodyPr>
          <a:lstStyle/>
          <a:p>
            <a:pPr lvl="0">
              <a:lnSpc>
                <a:spcPct val="110000"/>
              </a:lnSpc>
              <a:spcBef>
                <a:spcPts val="2000"/>
              </a:spcBef>
            </a:pPr>
            <a:r>
              <a:rPr lang="de-AT" dirty="0">
                <a:solidFill>
                  <a:schemeClr val="tx2">
                    <a:lumMod val="90000"/>
                    <a:lumOff val="10000"/>
                  </a:schemeClr>
                </a:solidFill>
                <a:latin typeface="Calibri Light" panose="020F0302020204030204" pitchFamily="34" charset="0"/>
                <a:cs typeface="Calibri Light" panose="020F0302020204030204" pitchFamily="34" charset="0"/>
              </a:rPr>
              <a:t>Was haben Kinder und Jugendliche erlebt, bevor es zur Einvernahme kommt?</a:t>
            </a:r>
          </a:p>
          <a:p>
            <a:pPr lvl="0">
              <a:lnSpc>
                <a:spcPct val="110000"/>
              </a:lnSpc>
              <a:spcBef>
                <a:spcPts val="2000"/>
              </a:spcBef>
            </a:pPr>
            <a:r>
              <a:rPr lang="de-AT" dirty="0">
                <a:solidFill>
                  <a:schemeClr val="tx2">
                    <a:lumMod val="90000"/>
                    <a:lumOff val="10000"/>
                  </a:schemeClr>
                </a:solidFill>
                <a:latin typeface="Calibri Light" panose="020F0302020204030204" pitchFamily="34" charset="0"/>
                <a:cs typeface="Calibri Light" panose="020F0302020204030204" pitchFamily="34" charset="0"/>
              </a:rPr>
              <a:t>Wie erleben Kinder und Jugendliche die Einvernahmen bei der Polizei?</a:t>
            </a:r>
          </a:p>
          <a:p>
            <a:pPr lvl="0">
              <a:lnSpc>
                <a:spcPct val="110000"/>
              </a:lnSpc>
              <a:spcBef>
                <a:spcPts val="2000"/>
              </a:spcBef>
            </a:pPr>
            <a:r>
              <a:rPr lang="de-AT" dirty="0">
                <a:solidFill>
                  <a:schemeClr val="tx2">
                    <a:lumMod val="90000"/>
                    <a:lumOff val="10000"/>
                  </a:schemeClr>
                </a:solidFill>
                <a:latin typeface="Calibri Light" panose="020F0302020204030204" pitchFamily="34" charset="0"/>
                <a:cs typeface="Calibri Light" panose="020F0302020204030204" pitchFamily="34" charset="0"/>
              </a:rPr>
              <a:t>Was würden sich gewaltbetroffene Kinder und Jugendliche von der Polizei wünschen?</a:t>
            </a:r>
          </a:p>
          <a:p>
            <a:pPr lvl="0">
              <a:lnSpc>
                <a:spcPct val="110000"/>
              </a:lnSpc>
              <a:spcBef>
                <a:spcPts val="2000"/>
              </a:spcBef>
            </a:pPr>
            <a:r>
              <a:rPr lang="de-AT" dirty="0">
                <a:solidFill>
                  <a:schemeClr val="tx2">
                    <a:lumMod val="90000"/>
                    <a:lumOff val="10000"/>
                  </a:schemeClr>
                </a:solidFill>
                <a:latin typeface="Calibri Light" panose="020F0302020204030204" pitchFamily="34" charset="0"/>
                <a:cs typeface="Calibri Light" panose="020F0302020204030204" pitchFamily="34" charset="0"/>
              </a:rPr>
              <a:t>Vermeidung von Retraumatisierungen durch polizeiliche Befragungen</a:t>
            </a:r>
          </a:p>
          <a:p>
            <a:pPr lvl="0">
              <a:lnSpc>
                <a:spcPct val="110000"/>
              </a:lnSpc>
              <a:spcBef>
                <a:spcPts val="2000"/>
              </a:spcBef>
            </a:pPr>
            <a:r>
              <a:rPr lang="de-AT" dirty="0">
                <a:solidFill>
                  <a:schemeClr val="tx2">
                    <a:lumMod val="90000"/>
                    <a:lumOff val="10000"/>
                  </a:schemeClr>
                </a:solidFill>
                <a:latin typeface="Calibri Light" panose="020F0302020204030204" pitchFamily="34" charset="0"/>
                <a:cs typeface="Calibri Light" panose="020F0302020204030204" pitchFamily="34" charset="0"/>
              </a:rPr>
              <a:t>Befragungen von Kindern im Spannungsfeld von Strafverfolgung und Kinderschutz</a:t>
            </a:r>
          </a:p>
          <a:p>
            <a:endParaRPr lang="de-AT" dirty="0"/>
          </a:p>
        </p:txBody>
      </p:sp>
    </p:spTree>
    <p:extLst>
      <p:ext uri="{BB962C8B-B14F-4D97-AF65-F5344CB8AC3E}">
        <p14:creationId xmlns:p14="http://schemas.microsoft.com/office/powerpoint/2010/main" val="9454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01812-8C13-DC89-00CB-6BD15D8F1504}"/>
              </a:ext>
            </a:extLst>
          </p:cNvPr>
          <p:cNvSpPr>
            <a:spLocks noGrp="1"/>
          </p:cNvSpPr>
          <p:nvPr>
            <p:ph type="title"/>
          </p:nvPr>
        </p:nvSpPr>
        <p:spPr>
          <a:xfrm>
            <a:off x="838200" y="898321"/>
            <a:ext cx="10515600" cy="1325563"/>
          </a:xfrm>
        </p:spPr>
        <p:txBody>
          <a:bodyPr>
            <a:normAutofit/>
          </a:bodyPr>
          <a:lstStyle/>
          <a:p>
            <a:r>
              <a:rPr lang="de-AT" sz="4000" b="1" dirty="0">
                <a:solidFill>
                  <a:schemeClr val="tx2">
                    <a:lumMod val="90000"/>
                    <a:lumOff val="10000"/>
                  </a:schemeClr>
                </a:solidFill>
                <a:latin typeface="Calibri Light" panose="020F0302020204030204" pitchFamily="34" charset="0"/>
                <a:cs typeface="Calibri Light" panose="020F0302020204030204" pitchFamily="34" charset="0"/>
              </a:rPr>
              <a:t>Etwas ist passiert ….</a:t>
            </a:r>
          </a:p>
        </p:txBody>
      </p:sp>
      <p:sp>
        <p:nvSpPr>
          <p:cNvPr id="6" name="Pfeil: nach rechts 5">
            <a:extLst>
              <a:ext uri="{FF2B5EF4-FFF2-40B4-BE49-F238E27FC236}">
                <a16:creationId xmlns:a16="http://schemas.microsoft.com/office/drawing/2014/main" id="{CB36F028-8DB8-4458-7FD4-80ACA3949142}"/>
              </a:ext>
            </a:extLst>
          </p:cNvPr>
          <p:cNvSpPr/>
          <p:nvPr/>
        </p:nvSpPr>
        <p:spPr>
          <a:xfrm>
            <a:off x="2449384" y="3945138"/>
            <a:ext cx="7051733" cy="729049"/>
          </a:xfrm>
          <a:prstGeom prst="rightArrow">
            <a:avLst/>
          </a:prstGeom>
          <a:solidFill>
            <a:srgbClr val="FEC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Inhaltsplatzhalter 8" descr="Blitz mit einfarbiger Füllung">
            <a:extLst>
              <a:ext uri="{FF2B5EF4-FFF2-40B4-BE49-F238E27FC236}">
                <a16:creationId xmlns:a16="http://schemas.microsoft.com/office/drawing/2014/main" id="{D8998206-A9AF-19EE-B5DF-15357C91176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509853" y="2672740"/>
            <a:ext cx="2106804" cy="2106804"/>
          </a:xfrm>
        </p:spPr>
      </p:pic>
      <p:pic>
        <p:nvPicPr>
          <p:cNvPr id="10" name="Grafik 9">
            <a:extLst>
              <a:ext uri="{FF2B5EF4-FFF2-40B4-BE49-F238E27FC236}">
                <a16:creationId xmlns:a16="http://schemas.microsoft.com/office/drawing/2014/main" id="{87523D8E-98DC-6644-993F-AA7D303CE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7398" y="3617684"/>
            <a:ext cx="580806" cy="580806"/>
          </a:xfrm>
          <a:prstGeom prst="rect">
            <a:avLst/>
          </a:prstGeom>
        </p:spPr>
      </p:pic>
      <p:pic>
        <p:nvPicPr>
          <p:cNvPr id="11" name="Grafik 10">
            <a:extLst>
              <a:ext uri="{FF2B5EF4-FFF2-40B4-BE49-F238E27FC236}">
                <a16:creationId xmlns:a16="http://schemas.microsoft.com/office/drawing/2014/main" id="{86B6DAA1-08A7-2F88-BB0A-DF3CA7A731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8602" y="3433371"/>
            <a:ext cx="786969" cy="786969"/>
          </a:xfrm>
          <a:prstGeom prst="rect">
            <a:avLst/>
          </a:prstGeom>
        </p:spPr>
      </p:pic>
      <p:pic>
        <p:nvPicPr>
          <p:cNvPr id="12" name="Grafik 11">
            <a:extLst>
              <a:ext uri="{FF2B5EF4-FFF2-40B4-BE49-F238E27FC236}">
                <a16:creationId xmlns:a16="http://schemas.microsoft.com/office/drawing/2014/main" id="{5E9E0D58-033D-EC65-03A5-32B8AA10A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7513" y="3570452"/>
            <a:ext cx="580805" cy="580805"/>
          </a:xfrm>
          <a:prstGeom prst="rect">
            <a:avLst/>
          </a:prstGeom>
        </p:spPr>
      </p:pic>
      <p:pic>
        <p:nvPicPr>
          <p:cNvPr id="14" name="Grafik 13" descr="Kinder mit einfarbiger Füllung">
            <a:extLst>
              <a:ext uri="{FF2B5EF4-FFF2-40B4-BE49-F238E27FC236}">
                <a16:creationId xmlns:a16="http://schemas.microsoft.com/office/drawing/2014/main" id="{5ADD9640-560F-2682-C3F5-845DCD333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788" y="2329432"/>
            <a:ext cx="2951191" cy="2951191"/>
          </a:xfrm>
          <a:prstGeom prst="rect">
            <a:avLst/>
          </a:prstGeom>
        </p:spPr>
      </p:pic>
    </p:spTree>
    <p:extLst>
      <p:ext uri="{BB962C8B-B14F-4D97-AF65-F5344CB8AC3E}">
        <p14:creationId xmlns:p14="http://schemas.microsoft.com/office/powerpoint/2010/main" val="31416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ollen: vertikal 8">
            <a:extLst>
              <a:ext uri="{FF2B5EF4-FFF2-40B4-BE49-F238E27FC236}">
                <a16:creationId xmlns:a16="http://schemas.microsoft.com/office/drawing/2014/main" id="{35CBE21E-6C09-2A4F-4882-0C3AA97E233C}"/>
              </a:ext>
            </a:extLst>
          </p:cNvPr>
          <p:cNvSpPr/>
          <p:nvPr/>
        </p:nvSpPr>
        <p:spPr>
          <a:xfrm>
            <a:off x="5749883" y="2044127"/>
            <a:ext cx="5935686" cy="3934974"/>
          </a:xfrm>
          <a:prstGeom prst="verticalScroll">
            <a:avLst/>
          </a:prstGeom>
          <a:solidFill>
            <a:srgbClr val="689B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DEB5DBE3-3CBC-AB07-16C2-62F6F840C822}"/>
              </a:ext>
            </a:extLst>
          </p:cNvPr>
          <p:cNvSpPr>
            <a:spLocks noGrp="1"/>
          </p:cNvSpPr>
          <p:nvPr>
            <p:ph type="title"/>
          </p:nvPr>
        </p:nvSpPr>
        <p:spPr>
          <a:xfrm>
            <a:off x="794658" y="452209"/>
            <a:ext cx="10515600" cy="1325563"/>
          </a:xfrm>
        </p:spPr>
        <p:txBody>
          <a:bodyPr>
            <a:normAutofit/>
          </a:bodyPr>
          <a:lstStyle/>
          <a:p>
            <a:r>
              <a:rPr lang="de-AT" sz="4000" b="1" dirty="0">
                <a:solidFill>
                  <a:schemeClr val="tx2">
                    <a:lumMod val="90000"/>
                    <a:lumOff val="10000"/>
                  </a:schemeClr>
                </a:solidFill>
                <a:latin typeface="Calibri Light" panose="020F0302020204030204" pitchFamily="34" charset="0"/>
                <a:cs typeface="Calibri Light" panose="020F0302020204030204" pitchFamily="34" charset="0"/>
              </a:rPr>
              <a:t>Relevanz der Traumafolgestörung</a:t>
            </a:r>
          </a:p>
        </p:txBody>
      </p:sp>
      <p:pic>
        <p:nvPicPr>
          <p:cNvPr id="5" name="Inhaltsplatzhalter 4" descr="Ein Bild, das Text, Clipart, Darstellung, Cartoon enthält.&#10;&#10;KI-generierte Inhalte können fehlerhaft sein.">
            <a:extLst>
              <a:ext uri="{FF2B5EF4-FFF2-40B4-BE49-F238E27FC236}">
                <a16:creationId xmlns:a16="http://schemas.microsoft.com/office/drawing/2014/main" id="{8BC8066F-8D86-FEBC-4532-5336CC01152A}"/>
              </a:ext>
            </a:extLst>
          </p:cNvPr>
          <p:cNvPicPr>
            <a:picLocks noGrp="1" noChangeAspect="1"/>
          </p:cNvPicPr>
          <p:nvPr>
            <p:ph idx="1"/>
          </p:nvPr>
        </p:nvPicPr>
        <p:blipFill>
          <a:blip r:embed="rId3"/>
          <a:stretch>
            <a:fillRect/>
          </a:stretch>
        </p:blipFill>
        <p:spPr>
          <a:xfrm>
            <a:off x="1291770" y="1976352"/>
            <a:ext cx="4001919" cy="4001919"/>
          </a:xfrm>
        </p:spPr>
      </p:pic>
      <p:sp>
        <p:nvSpPr>
          <p:cNvPr id="6" name="Textfeld 5">
            <a:extLst>
              <a:ext uri="{FF2B5EF4-FFF2-40B4-BE49-F238E27FC236}">
                <a16:creationId xmlns:a16="http://schemas.microsoft.com/office/drawing/2014/main" id="{C3F5106F-5AFD-1AFE-EF7A-B19C17AE8716}"/>
              </a:ext>
            </a:extLst>
          </p:cNvPr>
          <p:cNvSpPr txBox="1"/>
          <p:nvPr/>
        </p:nvSpPr>
        <p:spPr>
          <a:xfrm>
            <a:off x="4090910" y="5978272"/>
            <a:ext cx="1463040" cy="246221"/>
          </a:xfrm>
          <a:prstGeom prst="rect">
            <a:avLst/>
          </a:prstGeom>
          <a:noFill/>
        </p:spPr>
        <p:txBody>
          <a:bodyPr wrap="square" rtlCol="0">
            <a:spAutoFit/>
          </a:bodyPr>
          <a:lstStyle/>
          <a:p>
            <a:r>
              <a:rPr lang="de-AT" sz="1000" dirty="0"/>
              <a:t>Bild erstellt mit KI</a:t>
            </a:r>
          </a:p>
        </p:txBody>
      </p:sp>
      <p:sp>
        <p:nvSpPr>
          <p:cNvPr id="7" name="Textfeld 6">
            <a:extLst>
              <a:ext uri="{FF2B5EF4-FFF2-40B4-BE49-F238E27FC236}">
                <a16:creationId xmlns:a16="http://schemas.microsoft.com/office/drawing/2014/main" id="{E409D71A-06FB-67CE-F07B-ACD82BF38EF1}"/>
              </a:ext>
            </a:extLst>
          </p:cNvPr>
          <p:cNvSpPr txBox="1"/>
          <p:nvPr/>
        </p:nvSpPr>
        <p:spPr>
          <a:xfrm>
            <a:off x="6233160" y="2711492"/>
            <a:ext cx="5120640" cy="1754326"/>
          </a:xfrm>
          <a:prstGeom prst="rect">
            <a:avLst/>
          </a:prstGeom>
          <a:noFill/>
        </p:spPr>
        <p:txBody>
          <a:bodyPr wrap="square" rtlCol="0">
            <a:spAutoFit/>
          </a:bodyPr>
          <a:lstStyle/>
          <a:p>
            <a:r>
              <a:rPr lang="de-AT" sz="6600" b="1" dirty="0"/>
              <a:t>OHNMACHT</a:t>
            </a:r>
          </a:p>
          <a:p>
            <a:endParaRPr lang="de-AT" dirty="0"/>
          </a:p>
          <a:p>
            <a:r>
              <a:rPr lang="de-AT" sz="2400" dirty="0"/>
              <a:t>        (Gefühl ohne Macht zu sein)</a:t>
            </a:r>
          </a:p>
        </p:txBody>
      </p:sp>
    </p:spTree>
    <p:extLst>
      <p:ext uri="{BB962C8B-B14F-4D97-AF65-F5344CB8AC3E}">
        <p14:creationId xmlns:p14="http://schemas.microsoft.com/office/powerpoint/2010/main" val="10948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E7E1-A8CD-BB42-C063-2F99471069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BAB57D-5ABC-88BF-CCB5-C526AE521EF2}"/>
              </a:ext>
            </a:extLst>
          </p:cNvPr>
          <p:cNvSpPr>
            <a:spLocks noGrp="1"/>
          </p:cNvSpPr>
          <p:nvPr>
            <p:ph type="title"/>
          </p:nvPr>
        </p:nvSpPr>
        <p:spPr>
          <a:xfrm>
            <a:off x="838200" y="898321"/>
            <a:ext cx="10515600" cy="1325563"/>
          </a:xfrm>
        </p:spPr>
        <p:txBody>
          <a:bodyPr>
            <a:normAutofit/>
          </a:bodyPr>
          <a:lstStyle/>
          <a:p>
            <a:r>
              <a:rPr lang="de-AT" sz="4000" b="1" dirty="0">
                <a:solidFill>
                  <a:schemeClr val="tx2">
                    <a:lumMod val="90000"/>
                    <a:lumOff val="10000"/>
                  </a:schemeClr>
                </a:solidFill>
                <a:latin typeface="Calibri Light" panose="020F0302020204030204" pitchFamily="34" charset="0"/>
                <a:cs typeface="Calibri Light" panose="020F0302020204030204" pitchFamily="34" charset="0"/>
              </a:rPr>
              <a:t>Etwas ist passiert ….</a:t>
            </a:r>
          </a:p>
        </p:txBody>
      </p:sp>
      <p:sp>
        <p:nvSpPr>
          <p:cNvPr id="6" name="Pfeil: nach rechts 5">
            <a:extLst>
              <a:ext uri="{FF2B5EF4-FFF2-40B4-BE49-F238E27FC236}">
                <a16:creationId xmlns:a16="http://schemas.microsoft.com/office/drawing/2014/main" id="{70E4FA87-A1EC-9A4E-6682-402F05BDB691}"/>
              </a:ext>
            </a:extLst>
          </p:cNvPr>
          <p:cNvSpPr/>
          <p:nvPr/>
        </p:nvSpPr>
        <p:spPr>
          <a:xfrm>
            <a:off x="2173612" y="3945138"/>
            <a:ext cx="7051733" cy="729049"/>
          </a:xfrm>
          <a:prstGeom prst="rightArrow">
            <a:avLst/>
          </a:prstGeom>
          <a:solidFill>
            <a:srgbClr val="FEC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Inhaltsplatzhalter 8" descr="Blitz mit einfarbiger Füllung">
            <a:extLst>
              <a:ext uri="{FF2B5EF4-FFF2-40B4-BE49-F238E27FC236}">
                <a16:creationId xmlns:a16="http://schemas.microsoft.com/office/drawing/2014/main" id="{C0D3748F-B31E-60CC-8A59-9BA7CAC1661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234081" y="2672740"/>
            <a:ext cx="2106804" cy="2106804"/>
          </a:xfrm>
        </p:spPr>
      </p:pic>
      <p:pic>
        <p:nvPicPr>
          <p:cNvPr id="10" name="Grafik 9">
            <a:extLst>
              <a:ext uri="{FF2B5EF4-FFF2-40B4-BE49-F238E27FC236}">
                <a16:creationId xmlns:a16="http://schemas.microsoft.com/office/drawing/2014/main" id="{622BB350-7BDB-AF8E-27B6-D684C45B12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1626" y="3617684"/>
            <a:ext cx="580806" cy="580806"/>
          </a:xfrm>
          <a:prstGeom prst="rect">
            <a:avLst/>
          </a:prstGeom>
        </p:spPr>
      </p:pic>
      <p:pic>
        <p:nvPicPr>
          <p:cNvPr id="11" name="Grafik 10">
            <a:extLst>
              <a:ext uri="{FF2B5EF4-FFF2-40B4-BE49-F238E27FC236}">
                <a16:creationId xmlns:a16="http://schemas.microsoft.com/office/drawing/2014/main" id="{61B4D314-7B44-CEE7-8537-2C785775FE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2830" y="3433371"/>
            <a:ext cx="786969" cy="786969"/>
          </a:xfrm>
          <a:prstGeom prst="rect">
            <a:avLst/>
          </a:prstGeom>
        </p:spPr>
      </p:pic>
      <p:pic>
        <p:nvPicPr>
          <p:cNvPr id="12" name="Grafik 11">
            <a:extLst>
              <a:ext uri="{FF2B5EF4-FFF2-40B4-BE49-F238E27FC236}">
                <a16:creationId xmlns:a16="http://schemas.microsoft.com/office/drawing/2014/main" id="{7BA92DBF-1A38-03FA-0AA0-4E45E33398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1741" y="3570452"/>
            <a:ext cx="580805" cy="580805"/>
          </a:xfrm>
          <a:prstGeom prst="rect">
            <a:avLst/>
          </a:prstGeom>
        </p:spPr>
      </p:pic>
      <p:sp>
        <p:nvSpPr>
          <p:cNvPr id="4" name="Sprechblase: oval 24">
            <a:extLst>
              <a:ext uri="{FF2B5EF4-FFF2-40B4-BE49-F238E27FC236}">
                <a16:creationId xmlns:a16="http://schemas.microsoft.com/office/drawing/2014/main" id="{B5A33C61-40B1-E5C0-5656-0FE8D2E55C28}"/>
              </a:ext>
            </a:extLst>
          </p:cNvPr>
          <p:cNvSpPr/>
          <p:nvPr/>
        </p:nvSpPr>
        <p:spPr>
          <a:xfrm>
            <a:off x="8542795" y="1045028"/>
            <a:ext cx="3003424" cy="4586515"/>
          </a:xfrm>
          <a:prstGeom prst="wedgeEllipseCallout">
            <a:avLst>
              <a:gd name="adj1" fmla="val -136603"/>
              <a:gd name="adj2" fmla="val 39961"/>
            </a:avLst>
          </a:prstGeom>
          <a:solidFill>
            <a:schemeClr val="tx2">
              <a:lumMod val="25000"/>
              <a:lumOff val="75000"/>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4" name="Grafik 13" descr="Kinder mit einfarbiger Füllung">
            <a:extLst>
              <a:ext uri="{FF2B5EF4-FFF2-40B4-BE49-F238E27FC236}">
                <a16:creationId xmlns:a16="http://schemas.microsoft.com/office/drawing/2014/main" id="{D88C88F1-9FA0-87C7-FA36-5DD2727378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016" y="2329432"/>
            <a:ext cx="2951191" cy="2951191"/>
          </a:xfrm>
          <a:prstGeom prst="rect">
            <a:avLst/>
          </a:prstGeom>
        </p:spPr>
      </p:pic>
      <p:sp>
        <p:nvSpPr>
          <p:cNvPr id="3" name="Textfeld 2">
            <a:extLst>
              <a:ext uri="{FF2B5EF4-FFF2-40B4-BE49-F238E27FC236}">
                <a16:creationId xmlns:a16="http://schemas.microsoft.com/office/drawing/2014/main" id="{FAF5465E-9FF9-FC7F-64C2-17AA29D4DDEB}"/>
              </a:ext>
            </a:extLst>
          </p:cNvPr>
          <p:cNvSpPr txBox="1"/>
          <p:nvPr/>
        </p:nvSpPr>
        <p:spPr>
          <a:xfrm>
            <a:off x="9090305" y="1673016"/>
            <a:ext cx="2260120" cy="4062651"/>
          </a:xfrm>
          <a:prstGeom prst="rect">
            <a:avLst/>
          </a:prstGeom>
          <a:noFill/>
        </p:spPr>
        <p:txBody>
          <a:bodyPr wrap="square" rtlCol="0">
            <a:spAutoFit/>
          </a:bodyPr>
          <a:lstStyle/>
          <a:p>
            <a:r>
              <a:rPr lang="de-AT" dirty="0">
                <a:solidFill>
                  <a:schemeClr val="tx2">
                    <a:lumMod val="90000"/>
                    <a:lumOff val="10000"/>
                  </a:schemeClr>
                </a:solidFill>
                <a:cs typeface="Calibri Light" panose="020F0302020204030204" pitchFamily="34" charset="0"/>
              </a:rPr>
              <a:t>UNTERSTÜTZEND</a:t>
            </a:r>
          </a:p>
          <a:p>
            <a:endParaRPr lang="de-AT"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SCHOCKIERT</a:t>
            </a:r>
          </a:p>
          <a:p>
            <a:endParaRPr lang="de-AT"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VERHARMLOSEND</a:t>
            </a:r>
          </a:p>
          <a:p>
            <a:endParaRPr lang="de-AT"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UNGLÄUBIG</a:t>
            </a:r>
          </a:p>
          <a:p>
            <a:endParaRPr lang="de-AT"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STILLSCHWEIGEN</a:t>
            </a:r>
          </a:p>
          <a:p>
            <a:endParaRPr lang="de-AT"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HILFLOS</a:t>
            </a:r>
          </a:p>
          <a:p>
            <a:endParaRPr lang="de-AT" sz="1400" dirty="0">
              <a:solidFill>
                <a:schemeClr val="tx2">
                  <a:lumMod val="90000"/>
                  <a:lumOff val="10000"/>
                </a:schemeClr>
              </a:solidFill>
              <a:cs typeface="Calibri Light" panose="020F0302020204030204" pitchFamily="34" charset="0"/>
            </a:endParaRPr>
          </a:p>
          <a:p>
            <a:r>
              <a:rPr lang="de-AT" dirty="0">
                <a:solidFill>
                  <a:schemeClr val="tx2">
                    <a:lumMod val="90000"/>
                    <a:lumOff val="10000"/>
                  </a:schemeClr>
                </a:solidFill>
                <a:cs typeface="Calibri Light" panose="020F0302020204030204" pitchFamily="34" charset="0"/>
              </a:rPr>
              <a:t>    …</a:t>
            </a:r>
          </a:p>
          <a:p>
            <a:r>
              <a:rPr lang="de-AT" sz="2400" dirty="0"/>
              <a:t>         </a:t>
            </a:r>
          </a:p>
        </p:txBody>
      </p:sp>
      <p:pic>
        <p:nvPicPr>
          <p:cNvPr id="5" name="Grafik 4" descr="Gruppe von Personen Silhouette">
            <a:extLst>
              <a:ext uri="{FF2B5EF4-FFF2-40B4-BE49-F238E27FC236}">
                <a16:creationId xmlns:a16="http://schemas.microsoft.com/office/drawing/2014/main" id="{8A94B022-344E-CE2E-0C3F-C490B24FA2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9440" y="4416970"/>
            <a:ext cx="2106804" cy="2106804"/>
          </a:xfrm>
          <a:prstGeom prst="rect">
            <a:avLst/>
          </a:prstGeom>
        </p:spPr>
      </p:pic>
    </p:spTree>
    <p:extLst>
      <p:ext uri="{BB962C8B-B14F-4D97-AF65-F5344CB8AC3E}">
        <p14:creationId xmlns:p14="http://schemas.microsoft.com/office/powerpoint/2010/main" val="21283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4407-9691-3CF3-888F-3D589BA9CF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99B9DA-C189-CD30-CD9C-B777D5F35967}"/>
              </a:ext>
            </a:extLst>
          </p:cNvPr>
          <p:cNvSpPr>
            <a:spLocks noGrp="1"/>
          </p:cNvSpPr>
          <p:nvPr>
            <p:ph type="title"/>
          </p:nvPr>
        </p:nvSpPr>
        <p:spPr>
          <a:xfrm>
            <a:off x="910770" y="640891"/>
            <a:ext cx="10515600" cy="1325563"/>
          </a:xfrm>
        </p:spPr>
        <p:txBody>
          <a:bodyPr>
            <a:normAutofit fontScale="90000"/>
          </a:bodyPr>
          <a:lstStyle/>
          <a:p>
            <a:br>
              <a:rPr lang="de-DE" dirty="0"/>
            </a:br>
            <a:r>
              <a:rPr lang="de-DE" b="1" dirty="0">
                <a:solidFill>
                  <a:schemeClr val="tx2">
                    <a:lumMod val="90000"/>
                    <a:lumOff val="10000"/>
                  </a:schemeClr>
                </a:solidFill>
                <a:latin typeface="Calibri Light" panose="020F0302020204030204" pitchFamily="34" charset="0"/>
                <a:cs typeface="Calibri Light" panose="020F0302020204030204" pitchFamily="34" charset="0"/>
              </a:rPr>
              <a:t>Wie erleben Kinder und Jugendliche die Einvernahmen bei der Polizei? </a:t>
            </a:r>
            <a:br>
              <a:rPr lang="de-DE" dirty="0"/>
            </a:br>
            <a:endParaRPr lang="de-AT" dirty="0"/>
          </a:p>
        </p:txBody>
      </p:sp>
      <p:sp>
        <p:nvSpPr>
          <p:cNvPr id="3" name="Inhaltsplatzhalter 2">
            <a:extLst>
              <a:ext uri="{FF2B5EF4-FFF2-40B4-BE49-F238E27FC236}">
                <a16:creationId xmlns:a16="http://schemas.microsoft.com/office/drawing/2014/main" id="{842DE904-B70C-5F95-0158-A276AA4606D2}"/>
              </a:ext>
            </a:extLst>
          </p:cNvPr>
          <p:cNvSpPr>
            <a:spLocks noGrp="1"/>
          </p:cNvSpPr>
          <p:nvPr>
            <p:ph idx="1"/>
          </p:nvPr>
        </p:nvSpPr>
        <p:spPr>
          <a:xfrm>
            <a:off x="838200" y="1493752"/>
            <a:ext cx="10515600" cy="4683211"/>
          </a:xfrm>
        </p:spPr>
        <p:txBody>
          <a:bodyPr>
            <a:normAutofit/>
          </a:bodyPr>
          <a:lstStyle/>
          <a:p>
            <a:pPr marL="0" indent="0" eaLnBrk="0" fontAlgn="base" hangingPunct="0">
              <a:lnSpc>
                <a:spcPct val="100000"/>
              </a:lnSpc>
              <a:spcBef>
                <a:spcPct val="0"/>
              </a:spcBef>
              <a:spcAft>
                <a:spcPct val="0"/>
              </a:spcAft>
              <a:buNone/>
            </a:pPr>
            <a:endParaRPr lang="de-DE" altLang="de-DE" sz="2900" b="1" dirty="0">
              <a:latin typeface="Arial" panose="020B0604020202020204" pitchFamily="34" charset="0"/>
            </a:endParaRPr>
          </a:p>
          <a:p>
            <a:endParaRPr lang="de-AT" dirty="0"/>
          </a:p>
        </p:txBody>
      </p:sp>
      <p:sp>
        <p:nvSpPr>
          <p:cNvPr id="5" name="Textfeld 4">
            <a:extLst>
              <a:ext uri="{FF2B5EF4-FFF2-40B4-BE49-F238E27FC236}">
                <a16:creationId xmlns:a16="http://schemas.microsoft.com/office/drawing/2014/main" id="{DB36E143-069D-3B2A-9250-3678ABA36F16}"/>
              </a:ext>
            </a:extLst>
          </p:cNvPr>
          <p:cNvSpPr txBox="1"/>
          <p:nvPr/>
        </p:nvSpPr>
        <p:spPr>
          <a:xfrm>
            <a:off x="2419865" y="6313393"/>
            <a:ext cx="1402080" cy="246221"/>
          </a:xfrm>
          <a:prstGeom prst="rect">
            <a:avLst/>
          </a:prstGeom>
          <a:noFill/>
        </p:spPr>
        <p:txBody>
          <a:bodyPr wrap="square" rtlCol="0">
            <a:spAutoFit/>
          </a:bodyPr>
          <a:lstStyle/>
          <a:p>
            <a:r>
              <a:rPr lang="de-AT" sz="1000" dirty="0"/>
              <a:t>Bild mit KI erstellt</a:t>
            </a:r>
          </a:p>
        </p:txBody>
      </p:sp>
      <p:sp>
        <p:nvSpPr>
          <p:cNvPr id="4" name="Rechteck: abgerundete Ecken 3">
            <a:extLst>
              <a:ext uri="{FF2B5EF4-FFF2-40B4-BE49-F238E27FC236}">
                <a16:creationId xmlns:a16="http://schemas.microsoft.com/office/drawing/2014/main" id="{649CAF85-80F5-FAF4-30D3-76744D37236F}"/>
              </a:ext>
            </a:extLst>
          </p:cNvPr>
          <p:cNvSpPr/>
          <p:nvPr/>
        </p:nvSpPr>
        <p:spPr>
          <a:xfrm>
            <a:off x="1016000" y="2198622"/>
            <a:ext cx="9907372" cy="4079939"/>
          </a:xfrm>
          <a:prstGeom prst="roundRect">
            <a:avLst/>
          </a:prstGeom>
          <a:solidFill>
            <a:srgbClr val="FFC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7" name="Grafik 6" descr="Ein Bild, das Cartoon, Text, Darstellung enthält.&#10;&#10;KI-generierte Inhalte können fehlerhaft sein.">
            <a:extLst>
              <a:ext uri="{FF2B5EF4-FFF2-40B4-BE49-F238E27FC236}">
                <a16:creationId xmlns:a16="http://schemas.microsoft.com/office/drawing/2014/main" id="{564E40BB-4D65-BE3E-A612-43F1CE9AF717}"/>
              </a:ext>
            </a:extLst>
          </p:cNvPr>
          <p:cNvPicPr>
            <a:picLocks noChangeAspect="1"/>
          </p:cNvPicPr>
          <p:nvPr/>
        </p:nvPicPr>
        <p:blipFill>
          <a:blip r:embed="rId3"/>
          <a:stretch>
            <a:fillRect/>
          </a:stretch>
        </p:blipFill>
        <p:spPr>
          <a:xfrm>
            <a:off x="1917534" y="2213135"/>
            <a:ext cx="2696737" cy="4045105"/>
          </a:xfrm>
          <a:prstGeom prst="rect">
            <a:avLst/>
          </a:prstGeom>
        </p:spPr>
      </p:pic>
      <p:sp>
        <p:nvSpPr>
          <p:cNvPr id="9" name="Textfeld 8">
            <a:extLst>
              <a:ext uri="{FF2B5EF4-FFF2-40B4-BE49-F238E27FC236}">
                <a16:creationId xmlns:a16="http://schemas.microsoft.com/office/drawing/2014/main" id="{E973F5C5-2DC3-946F-B3B2-4FB76D1ABD54}"/>
              </a:ext>
            </a:extLst>
          </p:cNvPr>
          <p:cNvSpPr txBox="1"/>
          <p:nvPr/>
        </p:nvSpPr>
        <p:spPr>
          <a:xfrm>
            <a:off x="5383171" y="2690471"/>
            <a:ext cx="4389120" cy="2893100"/>
          </a:xfrm>
          <a:prstGeom prst="rect">
            <a:avLst/>
          </a:prstGeom>
          <a:noFill/>
        </p:spPr>
        <p:txBody>
          <a:bodyPr wrap="square" rtlCol="0">
            <a:spAutoFit/>
          </a:bodyPr>
          <a:lstStyle/>
          <a:p>
            <a:pPr marL="457200" indent="-457200">
              <a:buFont typeface="Arial" panose="020B0604020202020204" pitchFamily="34" charset="0"/>
              <a:buChar char="•"/>
            </a:pPr>
            <a:r>
              <a:rPr lang="de-AT" sz="2800" dirty="0">
                <a:solidFill>
                  <a:schemeClr val="bg1"/>
                </a:solidFill>
              </a:rPr>
              <a:t>Magisch oder abenteuerlich</a:t>
            </a:r>
          </a:p>
          <a:p>
            <a:pPr marL="457200" indent="-457200">
              <a:buFont typeface="Arial" panose="020B0604020202020204" pitchFamily="34" charset="0"/>
              <a:buChar char="•"/>
            </a:pPr>
            <a:endParaRPr lang="de-AT" sz="1400" dirty="0">
              <a:solidFill>
                <a:schemeClr val="bg1"/>
              </a:solidFill>
            </a:endParaRPr>
          </a:p>
          <a:p>
            <a:pPr marL="457200" indent="-457200">
              <a:buFont typeface="Arial" panose="020B0604020202020204" pitchFamily="34" charset="0"/>
              <a:buChar char="•"/>
            </a:pPr>
            <a:r>
              <a:rPr lang="de-AT" sz="2800" dirty="0">
                <a:solidFill>
                  <a:schemeClr val="bg1"/>
                </a:solidFill>
              </a:rPr>
              <a:t>Gut gegen Böse</a:t>
            </a:r>
          </a:p>
          <a:p>
            <a:pPr marL="457200" indent="-457200">
              <a:buFont typeface="Arial" panose="020B0604020202020204" pitchFamily="34" charset="0"/>
              <a:buChar char="•"/>
            </a:pPr>
            <a:endParaRPr lang="de-AT" sz="1400" dirty="0">
              <a:solidFill>
                <a:schemeClr val="bg1"/>
              </a:solidFill>
            </a:endParaRPr>
          </a:p>
          <a:p>
            <a:pPr marL="457200" indent="-457200">
              <a:buFont typeface="Arial" panose="020B0604020202020204" pitchFamily="34" charset="0"/>
              <a:buChar char="•"/>
            </a:pPr>
            <a:r>
              <a:rPr lang="de-AT" sz="2800" dirty="0">
                <a:solidFill>
                  <a:schemeClr val="bg1"/>
                </a:solidFill>
              </a:rPr>
              <a:t>Streng vs. ganz lieb</a:t>
            </a:r>
          </a:p>
          <a:p>
            <a:pPr marL="457200" indent="-457200">
              <a:buFont typeface="Arial" panose="020B0604020202020204" pitchFamily="34" charset="0"/>
              <a:buChar char="•"/>
            </a:pPr>
            <a:endParaRPr lang="de-AT" sz="1400" dirty="0">
              <a:solidFill>
                <a:schemeClr val="bg1"/>
              </a:solidFill>
            </a:endParaRPr>
          </a:p>
          <a:p>
            <a:pPr marL="457200" indent="-457200">
              <a:buFont typeface="Arial" panose="020B0604020202020204" pitchFamily="34" charset="0"/>
              <a:buChar char="•"/>
            </a:pPr>
            <a:r>
              <a:rPr lang="de-AT" sz="2800" dirty="0">
                <a:solidFill>
                  <a:schemeClr val="bg1"/>
                </a:solidFill>
              </a:rPr>
              <a:t>Sorge vor Ärger</a:t>
            </a:r>
          </a:p>
        </p:txBody>
      </p:sp>
    </p:spTree>
    <p:extLst>
      <p:ext uri="{BB962C8B-B14F-4D97-AF65-F5344CB8AC3E}">
        <p14:creationId xmlns:p14="http://schemas.microsoft.com/office/powerpoint/2010/main" val="418469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50D6D-3061-119D-5227-E6AD76C9227F}"/>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D234338-4F5C-AB89-C3F3-69729C497C8C}"/>
              </a:ext>
            </a:extLst>
          </p:cNvPr>
          <p:cNvSpPr/>
          <p:nvPr/>
        </p:nvSpPr>
        <p:spPr>
          <a:xfrm>
            <a:off x="838200" y="2105194"/>
            <a:ext cx="10085173" cy="4078800"/>
          </a:xfrm>
          <a:prstGeom prst="roundRect">
            <a:avLst/>
          </a:prstGeom>
          <a:solidFill>
            <a:srgbClr val="FFC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a:extLst>
              <a:ext uri="{FF2B5EF4-FFF2-40B4-BE49-F238E27FC236}">
                <a16:creationId xmlns:a16="http://schemas.microsoft.com/office/drawing/2014/main" id="{74964603-4CCF-740A-5B8F-2C7F3016DDD1}"/>
              </a:ext>
            </a:extLst>
          </p:cNvPr>
          <p:cNvSpPr>
            <a:spLocks noGrp="1"/>
          </p:cNvSpPr>
          <p:nvPr>
            <p:ph type="title"/>
          </p:nvPr>
        </p:nvSpPr>
        <p:spPr>
          <a:xfrm>
            <a:off x="838200" y="500062"/>
            <a:ext cx="10515600" cy="1325563"/>
          </a:xfrm>
        </p:spPr>
        <p:txBody>
          <a:bodyPr>
            <a:normAutofit fontScale="90000"/>
          </a:bodyPr>
          <a:lstStyle/>
          <a:p>
            <a:br>
              <a:rPr lang="de-DE" dirty="0"/>
            </a:br>
            <a:r>
              <a:rPr lang="de-DE" b="1" dirty="0">
                <a:solidFill>
                  <a:schemeClr val="tx2">
                    <a:lumMod val="90000"/>
                    <a:lumOff val="10000"/>
                  </a:schemeClr>
                </a:solidFill>
                <a:latin typeface="Calibri Light" panose="020F0302020204030204" pitchFamily="34" charset="0"/>
                <a:cs typeface="Calibri Light" panose="020F0302020204030204" pitchFamily="34" charset="0"/>
              </a:rPr>
              <a:t>Wie erleben Kinder und Jugendliche die Einvernahmen bei der Polizei? </a:t>
            </a:r>
            <a:br>
              <a:rPr lang="de-DE" dirty="0"/>
            </a:br>
            <a:endParaRPr lang="de-AT" dirty="0"/>
          </a:p>
        </p:txBody>
      </p:sp>
      <p:sp>
        <p:nvSpPr>
          <p:cNvPr id="3" name="Inhaltsplatzhalter 2">
            <a:extLst>
              <a:ext uri="{FF2B5EF4-FFF2-40B4-BE49-F238E27FC236}">
                <a16:creationId xmlns:a16="http://schemas.microsoft.com/office/drawing/2014/main" id="{5EA44183-D409-E326-D574-483575073D02}"/>
              </a:ext>
            </a:extLst>
          </p:cNvPr>
          <p:cNvSpPr>
            <a:spLocks noGrp="1"/>
          </p:cNvSpPr>
          <p:nvPr>
            <p:ph idx="1"/>
          </p:nvPr>
        </p:nvSpPr>
        <p:spPr>
          <a:xfrm>
            <a:off x="1259114" y="2137226"/>
            <a:ext cx="10515600" cy="4351338"/>
          </a:xfrm>
        </p:spPr>
        <p:txBody>
          <a:bodyPr>
            <a:normAutofit fontScale="85000" lnSpcReduction="20000"/>
          </a:bodyPr>
          <a:lstStyle/>
          <a:p>
            <a:pPr marL="0" lvl="0" indent="0" eaLnBrk="0" fontAlgn="base" hangingPunct="0">
              <a:lnSpc>
                <a:spcPct val="100000"/>
              </a:lnSpc>
              <a:spcBef>
                <a:spcPct val="0"/>
              </a:spcBef>
              <a:spcAft>
                <a:spcPct val="0"/>
              </a:spcAft>
              <a:buNone/>
            </a:pPr>
            <a:r>
              <a:rPr lang="de-DE" altLang="de-DE" sz="4300" b="1" dirty="0">
                <a:solidFill>
                  <a:schemeClr val="tx2">
                    <a:lumMod val="90000"/>
                    <a:lumOff val="10000"/>
                  </a:schemeClr>
                </a:solidFill>
                <a:latin typeface="Calibri Light" panose="020F0302020204030204" pitchFamily="34" charset="0"/>
                <a:ea typeface="+mj-ea"/>
                <a:cs typeface="Calibri Light" panose="020F0302020204030204" pitchFamily="34" charset="0"/>
              </a:rPr>
              <a:t>	</a:t>
            </a:r>
          </a:p>
          <a:p>
            <a:pPr marL="0" indent="0" eaLnBrk="0" fontAlgn="base" hangingPunct="0">
              <a:lnSpc>
                <a:spcPct val="100000"/>
              </a:lnSpc>
              <a:spcBef>
                <a:spcPct val="0"/>
              </a:spcBef>
              <a:spcAft>
                <a:spcPct val="0"/>
              </a:spcAft>
              <a:buNone/>
            </a:pPr>
            <a:r>
              <a:rPr lang="de-DE" altLang="de-DE" dirty="0">
                <a:solidFill>
                  <a:schemeClr val="bg1"/>
                </a:solidFill>
                <a:latin typeface="Arial" panose="020B0604020202020204" pitchFamily="34" charset="0"/>
              </a:rPr>
              <a:t>Jugendliche haben </a:t>
            </a:r>
          </a:p>
          <a:p>
            <a:pPr lvl="0" eaLnBrk="0" fontAlgn="base" hangingPunct="0">
              <a:lnSpc>
                <a:spcPct val="100000"/>
              </a:lnSpc>
              <a:spcBef>
                <a:spcPct val="0"/>
              </a:spcBef>
              <a:spcAft>
                <a:spcPct val="0"/>
              </a:spcAft>
              <a:buFont typeface="Symbol" panose="05050102010706020507" pitchFamily="18" charset="2"/>
              <a:buChar char="-"/>
            </a:pPr>
            <a:endParaRPr lang="de-DE" altLang="de-DE" dirty="0">
              <a:solidFill>
                <a:schemeClr val="bg1"/>
              </a:solidFill>
              <a:latin typeface="Arial" panose="020B0604020202020204" pitchFamily="34" charset="0"/>
            </a:endParaRPr>
          </a:p>
          <a:p>
            <a:pPr lvl="0" eaLnBrk="0" fontAlgn="base" hangingPunct="0">
              <a:lnSpc>
                <a:spcPct val="100000"/>
              </a:lnSpc>
              <a:spcBef>
                <a:spcPct val="0"/>
              </a:spcBef>
              <a:spcAft>
                <a:spcPct val="0"/>
              </a:spcAft>
              <a:buFont typeface="Symbol" panose="05050102010706020507" pitchFamily="18" charset="2"/>
              <a:buChar char="-"/>
            </a:pPr>
            <a:r>
              <a:rPr lang="de-DE" altLang="de-DE" dirty="0">
                <a:solidFill>
                  <a:schemeClr val="bg1"/>
                </a:solidFill>
                <a:latin typeface="Arial" panose="020B0604020202020204" pitchFamily="34" charset="0"/>
              </a:rPr>
              <a:t>auch Vorannahmen </a:t>
            </a:r>
            <a:br>
              <a:rPr lang="de-DE" altLang="de-DE" dirty="0">
                <a:solidFill>
                  <a:schemeClr val="bg1"/>
                </a:solidFill>
                <a:latin typeface="Arial" panose="020B0604020202020204" pitchFamily="34" charset="0"/>
              </a:rPr>
            </a:br>
            <a:endParaRPr lang="de-DE" altLang="de-DE" dirty="0">
              <a:solidFill>
                <a:schemeClr val="bg1"/>
              </a:solidFill>
              <a:latin typeface="Arial" panose="020B0604020202020204" pitchFamily="34" charset="0"/>
            </a:endParaRPr>
          </a:p>
          <a:p>
            <a:pPr lvl="0" eaLnBrk="0" fontAlgn="base" hangingPunct="0">
              <a:lnSpc>
                <a:spcPct val="100000"/>
              </a:lnSpc>
              <a:spcBef>
                <a:spcPct val="0"/>
              </a:spcBef>
              <a:spcAft>
                <a:spcPct val="0"/>
              </a:spcAft>
              <a:buFont typeface="Symbol" panose="05050102010706020507" pitchFamily="18" charset="2"/>
              <a:buChar char="-"/>
            </a:pPr>
            <a:r>
              <a:rPr lang="de-DE" altLang="de-DE" dirty="0">
                <a:solidFill>
                  <a:schemeClr val="bg1"/>
                </a:solidFill>
                <a:latin typeface="Arial" panose="020B0604020202020204" pitchFamily="34" charset="0"/>
              </a:rPr>
              <a:t>teilweise Vorerfahrungen (gute/schlechte/aus anderen Ländern)</a:t>
            </a:r>
            <a:br>
              <a:rPr lang="de-DE" altLang="de-DE" dirty="0">
                <a:solidFill>
                  <a:schemeClr val="bg1"/>
                </a:solidFill>
                <a:latin typeface="Arial" panose="020B0604020202020204" pitchFamily="34" charset="0"/>
              </a:rPr>
            </a:br>
            <a:endParaRPr lang="de-DE" altLang="de-DE" dirty="0">
              <a:solidFill>
                <a:schemeClr val="bg1"/>
              </a:solidFill>
              <a:latin typeface="Arial" panose="020B0604020202020204" pitchFamily="34" charset="0"/>
            </a:endParaRPr>
          </a:p>
          <a:p>
            <a:pPr lvl="0" eaLnBrk="0" fontAlgn="base" hangingPunct="0">
              <a:lnSpc>
                <a:spcPct val="100000"/>
              </a:lnSpc>
              <a:spcBef>
                <a:spcPct val="0"/>
              </a:spcBef>
              <a:spcAft>
                <a:spcPct val="0"/>
              </a:spcAft>
              <a:buFont typeface="Symbol" panose="05050102010706020507" pitchFamily="18" charset="2"/>
              <a:buChar char="-"/>
            </a:pPr>
            <a:r>
              <a:rPr lang="de-DE" altLang="de-DE" dirty="0">
                <a:solidFill>
                  <a:schemeClr val="bg1"/>
                </a:solidFill>
                <a:latin typeface="Arial" panose="020B0604020202020204" pitchFamily="34" charset="0"/>
              </a:rPr>
              <a:t>teilweise bestimmte Erwartungen</a:t>
            </a:r>
            <a:br>
              <a:rPr lang="de-DE" altLang="de-DE" dirty="0">
                <a:solidFill>
                  <a:schemeClr val="bg1"/>
                </a:solidFill>
                <a:latin typeface="Arial" panose="020B0604020202020204" pitchFamily="34" charset="0"/>
              </a:rPr>
            </a:br>
            <a:endParaRPr lang="de-DE" altLang="de-DE" dirty="0">
              <a:solidFill>
                <a:schemeClr val="bg1"/>
              </a:solidFill>
              <a:latin typeface="Arial" panose="020B0604020202020204" pitchFamily="34" charset="0"/>
            </a:endParaRPr>
          </a:p>
          <a:p>
            <a:pPr lvl="0" eaLnBrk="0" fontAlgn="base" hangingPunct="0">
              <a:lnSpc>
                <a:spcPts val="2880"/>
              </a:lnSpc>
              <a:spcBef>
                <a:spcPct val="0"/>
              </a:spcBef>
              <a:spcAft>
                <a:spcPct val="0"/>
              </a:spcAft>
              <a:buFont typeface="Symbol" panose="05050102010706020507" pitchFamily="18" charset="2"/>
              <a:buChar char="-"/>
            </a:pPr>
            <a:r>
              <a:rPr lang="de-DE" altLang="de-DE" dirty="0">
                <a:solidFill>
                  <a:schemeClr val="bg1"/>
                </a:solidFill>
                <a:latin typeface="Arial" panose="020B0604020202020204" pitchFamily="34" charset="0"/>
              </a:rPr>
              <a:t>Sorge vor Ärger (manchmal auch in Zusammenhang mit anderen </a:t>
            </a:r>
            <a:br>
              <a:rPr lang="de-DE" altLang="de-DE" dirty="0">
                <a:solidFill>
                  <a:schemeClr val="bg1"/>
                </a:solidFill>
                <a:latin typeface="Arial" panose="020B0604020202020204" pitchFamily="34" charset="0"/>
              </a:rPr>
            </a:br>
            <a:r>
              <a:rPr lang="de-DE" altLang="de-DE" dirty="0">
                <a:solidFill>
                  <a:schemeClr val="bg1"/>
                </a:solidFill>
                <a:latin typeface="Arial" panose="020B0604020202020204" pitchFamily="34" charset="0"/>
              </a:rPr>
              <a:t>Delikten)</a:t>
            </a:r>
          </a:p>
          <a:p>
            <a:pPr marL="0" lvl="0" indent="0" eaLnBrk="0" fontAlgn="base" hangingPunct="0">
              <a:lnSpc>
                <a:spcPct val="100000"/>
              </a:lnSpc>
              <a:spcBef>
                <a:spcPct val="0"/>
              </a:spcBef>
              <a:spcAft>
                <a:spcPct val="0"/>
              </a:spcAft>
              <a:buNone/>
            </a:pPr>
            <a:br>
              <a:rPr lang="de-DE" altLang="de-DE" dirty="0">
                <a:latin typeface="Arial" panose="020B0604020202020204" pitchFamily="34" charset="0"/>
              </a:rPr>
            </a:br>
            <a:endParaRPr lang="de-DE" altLang="de-DE" dirty="0">
              <a:latin typeface="Arial" panose="020B0604020202020204" pitchFamily="34" charset="0"/>
            </a:endParaRPr>
          </a:p>
          <a:p>
            <a:endParaRPr lang="de-AT" dirty="0"/>
          </a:p>
        </p:txBody>
      </p:sp>
    </p:spTree>
    <p:extLst>
      <p:ext uri="{BB962C8B-B14F-4D97-AF65-F5344CB8AC3E}">
        <p14:creationId xmlns:p14="http://schemas.microsoft.com/office/powerpoint/2010/main" val="13570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6482D-E100-5024-E94F-0D56DABBB2EC}"/>
              </a:ext>
            </a:extLst>
          </p:cNvPr>
          <p:cNvSpPr>
            <a:spLocks noGrp="1"/>
          </p:cNvSpPr>
          <p:nvPr>
            <p:ph type="title"/>
          </p:nvPr>
        </p:nvSpPr>
        <p:spPr>
          <a:xfrm>
            <a:off x="838200" y="887639"/>
            <a:ext cx="10515600" cy="1325563"/>
          </a:xfrm>
        </p:spPr>
        <p:txBody>
          <a:bodyPr>
            <a:noAutofit/>
          </a:bodyPr>
          <a:lstStyle/>
          <a:p>
            <a:r>
              <a:rPr lang="de-AT" sz="4000" b="1" dirty="0">
                <a:solidFill>
                  <a:schemeClr val="tx2">
                    <a:lumMod val="90000"/>
                    <a:lumOff val="10000"/>
                  </a:schemeClr>
                </a:solidFill>
                <a:latin typeface="Calibri Light" panose="020F0302020204030204" pitchFamily="34" charset="0"/>
                <a:cs typeface="Calibri Light" panose="020F0302020204030204" pitchFamily="34" charset="0"/>
              </a:rPr>
              <a:t>Wie reduziert Prozessbegleitung die Belastung von Gewaltopfern im Strafverfahren?</a:t>
            </a:r>
          </a:p>
        </p:txBody>
      </p:sp>
      <p:sp>
        <p:nvSpPr>
          <p:cNvPr id="3" name="Inhaltsplatzhalter 2">
            <a:extLst>
              <a:ext uri="{FF2B5EF4-FFF2-40B4-BE49-F238E27FC236}">
                <a16:creationId xmlns:a16="http://schemas.microsoft.com/office/drawing/2014/main" id="{E04A55F3-25D5-AB45-CF51-9988DB77B16F}"/>
              </a:ext>
            </a:extLst>
          </p:cNvPr>
          <p:cNvSpPr>
            <a:spLocks noGrp="1"/>
          </p:cNvSpPr>
          <p:nvPr>
            <p:ph idx="1"/>
          </p:nvPr>
        </p:nvSpPr>
        <p:spPr>
          <a:xfrm>
            <a:off x="838200" y="2506662"/>
            <a:ext cx="10515600" cy="4351338"/>
          </a:xfrm>
        </p:spPr>
        <p:txBody>
          <a:bodyPr>
            <a:normAutofit/>
          </a:bodyPr>
          <a:lstStyle/>
          <a:p>
            <a:pPr marL="0" indent="0">
              <a:buNone/>
            </a:pPr>
            <a:endParaRPr lang="de-AT" sz="1400" dirty="0">
              <a:latin typeface="Candara" panose="020E0502030303020204" pitchFamily="34" charset="0"/>
            </a:endParaRPr>
          </a:p>
          <a:p>
            <a:pPr marL="360363" indent="-346075">
              <a:spcBef>
                <a:spcPts val="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Begleitung des äußeren Prozesses und des damit verbundenen inneren Prozesses (Stabilisierung) </a:t>
            </a:r>
          </a:p>
          <a:p>
            <a:pPr marL="360363" indent="-346075">
              <a:spcBef>
                <a:spcPts val="0"/>
              </a:spcBef>
            </a:pPr>
            <a:endParaRPr lang="de-AT" sz="2000" dirty="0">
              <a:solidFill>
                <a:schemeClr val="tx2">
                  <a:lumMod val="90000"/>
                  <a:lumOff val="10000"/>
                </a:schemeClr>
              </a:solidFill>
              <a:latin typeface="Calibri Light" panose="020F0302020204030204" pitchFamily="34" charset="0"/>
              <a:ea typeface="+mj-ea"/>
              <a:cs typeface="Calibri Light" panose="020F0302020204030204" pitchFamily="34" charset="0"/>
            </a:endParaRPr>
          </a:p>
          <a:p>
            <a:pPr marL="360363" indent="-346075">
              <a:spcBef>
                <a:spcPts val="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Information über Anzeige, Gerichtsverfahren, Verfahrensablauf </a:t>
            </a:r>
            <a:b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b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und -regeln, ... </a:t>
            </a:r>
          </a:p>
          <a:p>
            <a:pPr marL="360363" indent="-346075">
              <a:spcBef>
                <a:spcPts val="0"/>
              </a:spcBef>
            </a:pPr>
            <a:endParaRPr lang="de-AT" sz="2000" dirty="0">
              <a:solidFill>
                <a:schemeClr val="tx2">
                  <a:lumMod val="90000"/>
                  <a:lumOff val="10000"/>
                </a:schemeClr>
              </a:solidFill>
              <a:latin typeface="Calibri Light" panose="020F0302020204030204" pitchFamily="34" charset="0"/>
              <a:ea typeface="+mj-ea"/>
              <a:cs typeface="Calibri Light" panose="020F0302020204030204" pitchFamily="34" charset="0"/>
            </a:endParaRPr>
          </a:p>
          <a:p>
            <a:pPr marL="360363" indent="-346075">
              <a:spcBef>
                <a:spcPts val="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Begleitung zu Einvernahmen bei Polizei und Gericht </a:t>
            </a:r>
          </a:p>
          <a:p>
            <a:pPr marL="360363" indent="-346075">
              <a:spcBef>
                <a:spcPts val="0"/>
              </a:spcBef>
            </a:pPr>
            <a:endParaRPr lang="de-AT" sz="2000" dirty="0">
              <a:solidFill>
                <a:schemeClr val="tx2">
                  <a:lumMod val="90000"/>
                  <a:lumOff val="10000"/>
                </a:schemeClr>
              </a:solidFill>
              <a:latin typeface="Calibri Light" panose="020F0302020204030204" pitchFamily="34" charset="0"/>
              <a:ea typeface="+mj-ea"/>
              <a:cs typeface="Calibri Light" panose="020F0302020204030204" pitchFamily="34" charset="0"/>
            </a:endParaRPr>
          </a:p>
          <a:p>
            <a:pPr marL="360363" indent="-346075">
              <a:spcBef>
                <a:spcPts val="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Bei Minderjährigen: Begleitung des Bezugssystems</a:t>
            </a:r>
          </a:p>
          <a:p>
            <a:endParaRPr lang="de-AT" dirty="0"/>
          </a:p>
        </p:txBody>
      </p:sp>
    </p:spTree>
    <p:extLst>
      <p:ext uri="{BB962C8B-B14F-4D97-AF65-F5344CB8AC3E}">
        <p14:creationId xmlns:p14="http://schemas.microsoft.com/office/powerpoint/2010/main" val="24856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594D3-E0A4-5810-A3E1-A43F0D82408A}"/>
              </a:ext>
            </a:extLst>
          </p:cNvPr>
          <p:cNvSpPr>
            <a:spLocks noGrp="1"/>
          </p:cNvSpPr>
          <p:nvPr>
            <p:ph type="title"/>
          </p:nvPr>
        </p:nvSpPr>
        <p:spPr>
          <a:xfrm>
            <a:off x="838200" y="727982"/>
            <a:ext cx="10515600" cy="1325563"/>
          </a:xfrm>
        </p:spPr>
        <p:txBody>
          <a:bodyPr>
            <a:normAutofit fontScale="90000"/>
          </a:bodyPr>
          <a:lstStyle/>
          <a:p>
            <a:br>
              <a:rPr lang="de-DE" b="1" dirty="0">
                <a:solidFill>
                  <a:schemeClr val="tx2">
                    <a:lumMod val="90000"/>
                    <a:lumOff val="10000"/>
                  </a:schemeClr>
                </a:solidFill>
                <a:latin typeface="Calibri Light" panose="020F0302020204030204" pitchFamily="34" charset="0"/>
                <a:cs typeface="Calibri Light" panose="020F0302020204030204" pitchFamily="34" charset="0"/>
              </a:rPr>
            </a:br>
            <a:r>
              <a:rPr lang="de-DE" b="1" dirty="0">
                <a:solidFill>
                  <a:schemeClr val="tx2">
                    <a:lumMod val="90000"/>
                    <a:lumOff val="10000"/>
                  </a:schemeClr>
                </a:solidFill>
                <a:latin typeface="Calibri Light" panose="020F0302020204030204" pitchFamily="34" charset="0"/>
                <a:cs typeface="Calibri Light" panose="020F0302020204030204" pitchFamily="34" charset="0"/>
              </a:rPr>
              <a:t>Was würden sich gewaltbetroffene Kinder und Jugendliche von der Polizei wünschen? </a:t>
            </a:r>
            <a:br>
              <a:rPr lang="de-DE" b="1" dirty="0">
                <a:solidFill>
                  <a:schemeClr val="tx2">
                    <a:lumMod val="90000"/>
                    <a:lumOff val="10000"/>
                  </a:schemeClr>
                </a:solidFill>
                <a:latin typeface="Calibri Light" panose="020F0302020204030204" pitchFamily="34" charset="0"/>
                <a:cs typeface="Calibri Light" panose="020F0302020204030204" pitchFamily="34" charset="0"/>
              </a:rPr>
            </a:br>
            <a:endParaRPr lang="de-AT" b="1" dirty="0">
              <a:solidFill>
                <a:schemeClr val="tx2">
                  <a:lumMod val="90000"/>
                  <a:lumOff val="10000"/>
                </a:schemeClr>
              </a:solidFill>
              <a:latin typeface="Calibri Light" panose="020F0302020204030204" pitchFamily="34" charset="0"/>
              <a:cs typeface="Calibri Light" panose="020F0302020204030204" pitchFamily="34" charset="0"/>
            </a:endParaRPr>
          </a:p>
        </p:txBody>
      </p:sp>
      <p:sp>
        <p:nvSpPr>
          <p:cNvPr id="3" name="Inhaltsplatzhalter 2">
            <a:extLst>
              <a:ext uri="{FF2B5EF4-FFF2-40B4-BE49-F238E27FC236}">
                <a16:creationId xmlns:a16="http://schemas.microsoft.com/office/drawing/2014/main" id="{1D5365CA-EDA4-D8A6-06A3-2E14D62040AF}"/>
              </a:ext>
            </a:extLst>
          </p:cNvPr>
          <p:cNvSpPr>
            <a:spLocks noGrp="1"/>
          </p:cNvSpPr>
          <p:nvPr>
            <p:ph idx="1"/>
          </p:nvPr>
        </p:nvSpPr>
        <p:spPr>
          <a:xfrm>
            <a:off x="1055914" y="2628787"/>
            <a:ext cx="10515600" cy="4351338"/>
          </a:xfrm>
        </p:spPr>
        <p:txBody>
          <a:bodyPr>
            <a:normAutofit/>
          </a:bodyPr>
          <a:lstStyle/>
          <a:p>
            <a:pPr marL="360363"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Information</a:t>
            </a:r>
          </a:p>
          <a:p>
            <a:pPr marL="360363"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Zeitpunkt der Befragung mitbestimmen</a:t>
            </a:r>
          </a:p>
          <a:p>
            <a:pPr marL="360363"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Verständnis dafür, dass es nicht eigener Wunsch war, anzuzeigen</a:t>
            </a:r>
          </a:p>
          <a:p>
            <a:pPr marL="360363"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eine angenehme Umgebung </a:t>
            </a:r>
          </a:p>
          <a:p>
            <a:pPr marL="360363" lvl="0"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„Ankerpunkte“ bei der Befragung anbieten</a:t>
            </a:r>
          </a:p>
          <a:p>
            <a:pPr marL="360363" lvl="0" indent="-317500">
              <a:spcBef>
                <a:spcPts val="1600"/>
              </a:spcBef>
            </a:pPr>
            <a:r>
              <a:rPr lang="de-AT" dirty="0">
                <a:solidFill>
                  <a:schemeClr val="tx2">
                    <a:lumMod val="90000"/>
                    <a:lumOff val="10000"/>
                  </a:schemeClr>
                </a:solidFill>
                <a:latin typeface="Calibri Light" panose="020F0302020204030204" pitchFamily="34" charset="0"/>
                <a:ea typeface="+mj-ea"/>
                <a:cs typeface="Calibri Light" panose="020F0302020204030204" pitchFamily="34" charset="0"/>
              </a:rPr>
              <a:t>Altersgerechte Fragen</a:t>
            </a:r>
          </a:p>
          <a:p>
            <a:pPr marL="0" indent="0">
              <a:buNone/>
            </a:pPr>
            <a:endParaRPr lang="de-AT" dirty="0"/>
          </a:p>
          <a:p>
            <a:endParaRPr lang="de-AT" dirty="0"/>
          </a:p>
        </p:txBody>
      </p:sp>
    </p:spTree>
    <p:extLst>
      <p:ext uri="{BB962C8B-B14F-4D97-AF65-F5344CB8AC3E}">
        <p14:creationId xmlns:p14="http://schemas.microsoft.com/office/powerpoint/2010/main" val="31013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939</Words>
  <Application>Microsoft Macintosh PowerPoint</Application>
  <PresentationFormat>Breitbild</PresentationFormat>
  <Paragraphs>130</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Aptos</vt:lpstr>
      <vt:lpstr>Aptos Display</vt:lpstr>
      <vt:lpstr>Arial</vt:lpstr>
      <vt:lpstr>Calibri Light</vt:lpstr>
      <vt:lpstr>Candara</vt:lpstr>
      <vt:lpstr>Symbol</vt:lpstr>
      <vt:lpstr>Office</vt:lpstr>
      <vt:lpstr> Kinder als Opfer  und Zeugen bzw. Zeuginnen  von Gewalt  Mag.a Dunja Baux Kidsnest Kinderschutzzentrum Amstetten</vt:lpstr>
      <vt:lpstr>PowerPoint-Präsentation</vt:lpstr>
      <vt:lpstr>Etwas ist passiert ….</vt:lpstr>
      <vt:lpstr>Relevanz der Traumafolgestörung</vt:lpstr>
      <vt:lpstr>Etwas ist passiert ….</vt:lpstr>
      <vt:lpstr> Wie erleben Kinder und Jugendliche die Einvernahmen bei der Polizei?  </vt:lpstr>
      <vt:lpstr> Wie erleben Kinder und Jugendliche die Einvernahmen bei der Polizei?  </vt:lpstr>
      <vt:lpstr>Wie reduziert Prozessbegleitung die Belastung von Gewaltopfern im Strafverfahren?</vt:lpstr>
      <vt:lpstr> Was würden sich gewaltbetroffene Kinder und Jugendliche von der Polizei wünschen?  </vt:lpstr>
      <vt:lpstr>Altersgerechte Interviewfragen</vt:lpstr>
      <vt:lpstr>Vermeidung von Retraumatisierungen durch polizeiliche Befragungen </vt:lpstr>
      <vt:lpstr>Befragungen von Kindern im Spannungsfeld von Strafverfolgung und Kinderschutz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Kinder Schutz</dc:creator>
  <cp:lastModifiedBy>Barbara Neudecker</cp:lastModifiedBy>
  <cp:revision>31</cp:revision>
  <cp:lastPrinted>2025-06-13T13:11:12Z</cp:lastPrinted>
  <dcterms:created xsi:type="dcterms:W3CDTF">2025-05-28T09:08:35Z</dcterms:created>
  <dcterms:modified xsi:type="dcterms:W3CDTF">2025-06-13T21:36:14Z</dcterms:modified>
</cp:coreProperties>
</file>